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9" r:id="rId3"/>
    <p:sldId id="296" r:id="rId4"/>
    <p:sldId id="261" r:id="rId5"/>
    <p:sldId id="293" r:id="rId6"/>
    <p:sldId id="292" r:id="rId7"/>
    <p:sldId id="294" r:id="rId8"/>
    <p:sldId id="295" r:id="rId9"/>
    <p:sldId id="297" r:id="rId10"/>
    <p:sldId id="299" r:id="rId11"/>
    <p:sldId id="300" r:id="rId12"/>
    <p:sldId id="301" r:id="rId13"/>
    <p:sldId id="302" r:id="rId14"/>
    <p:sldId id="303" r:id="rId15"/>
    <p:sldId id="304" r:id="rId16"/>
    <p:sldId id="305" r:id="rId17"/>
    <p:sldId id="306" r:id="rId18"/>
    <p:sldId id="307" r:id="rId19"/>
    <p:sldId id="309" r:id="rId20"/>
    <p:sldId id="29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56149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AABD937-4F37-43E2-9F8F-D798F1FD9534}" type="datetimeFigureOut">
              <a:rPr lang="uk-UA" smtClean="0"/>
              <a:t>25.10.2021</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75205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340650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uk-UA"/>
              <a:t>Клацніть, щоб редагувати стиль зразка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229649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144815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AABD937-4F37-43E2-9F8F-D798F1FD9534}" type="datetimeFigureOut">
              <a:rPr lang="uk-UA" smtClean="0"/>
              <a:t>25.10.2021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3676350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AABD937-4F37-43E2-9F8F-D798F1FD9534}" type="datetimeFigureOut">
              <a:rPr lang="uk-UA" smtClean="0"/>
              <a:t>25.10.2021</a:t>
            </a:fld>
            <a:endParaRPr lang="uk-UA"/>
          </a:p>
        </p:txBody>
      </p:sp>
      <p:sp>
        <p:nvSpPr>
          <p:cNvPr id="8" name="Footer Placeholder 7"/>
          <p:cNvSpPr>
            <a:spLocks noGrp="1"/>
          </p:cNvSpPr>
          <p:nvPr>
            <p:ph type="ftr" sz="quarter" idx="11"/>
          </p:nvPr>
        </p:nvSpPr>
        <p:spPr>
          <a:xfrm>
            <a:off x="561111" y="6391838"/>
            <a:ext cx="3644282" cy="304801"/>
          </a:xfrm>
        </p:spPr>
        <p:txBody>
          <a:bodyPr/>
          <a:lstStyle/>
          <a:p>
            <a:endParaRPr lang="uk-UA"/>
          </a:p>
        </p:txBody>
      </p:sp>
      <p:sp>
        <p:nvSpPr>
          <p:cNvPr id="9" name="Slide Number Placeholder 8"/>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149567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221340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48446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165005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AABD937-4F37-43E2-9F8F-D798F1FD9534}" type="datetimeFigureOut">
              <a:rPr lang="uk-UA" smtClean="0"/>
              <a:t>25.10.2021</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90227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AABD937-4F37-43E2-9F8F-D798F1FD9534}" type="datetimeFigureOut">
              <a:rPr lang="uk-UA" smtClean="0"/>
              <a:t>25.10.2021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200036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AABD937-4F37-43E2-9F8F-D798F1FD9534}" type="datetimeFigureOut">
              <a:rPr lang="uk-UA" smtClean="0"/>
              <a:t>25.10.2021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279351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AABD937-4F37-43E2-9F8F-D798F1FD9534}" type="datetimeFigureOut">
              <a:rPr lang="uk-UA" smtClean="0"/>
              <a:t>25.10.2021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93039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BD937-4F37-43E2-9F8F-D798F1FD9534}" type="datetimeFigureOut">
              <a:rPr lang="uk-UA" smtClean="0"/>
              <a:t>25.10.2021</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113632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AABD937-4F37-43E2-9F8F-D798F1FD9534}" type="datetimeFigureOut">
              <a:rPr lang="uk-UA" smtClean="0"/>
              <a:t>25.10.2021</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104375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AABD937-4F37-43E2-9F8F-D798F1FD9534}" type="datetimeFigureOut">
              <a:rPr lang="uk-UA" smtClean="0"/>
              <a:t>25.10.2021</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36C81C-097D-46EE-95E4-20A14D942E0A}" type="slidenum">
              <a:rPr lang="uk-UA" smtClean="0"/>
              <a:t>‹№›</a:t>
            </a:fld>
            <a:endParaRPr lang="uk-UA"/>
          </a:p>
        </p:txBody>
      </p:sp>
    </p:spTree>
    <p:extLst>
      <p:ext uri="{BB962C8B-B14F-4D97-AF65-F5344CB8AC3E}">
        <p14:creationId xmlns:p14="http://schemas.microsoft.com/office/powerpoint/2010/main" val="24304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AABD937-4F37-43E2-9F8F-D798F1FD9534}" type="datetimeFigureOut">
              <a:rPr lang="uk-UA" smtClean="0"/>
              <a:t>25.10.2021</a:t>
            </a:fld>
            <a:endParaRPr lang="uk-U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736C81C-097D-46EE-95E4-20A14D942E0A}" type="slidenum">
              <a:rPr lang="uk-UA" smtClean="0"/>
              <a:t>‹№›</a:t>
            </a:fld>
            <a:endParaRPr lang="uk-UA"/>
          </a:p>
        </p:txBody>
      </p:sp>
    </p:spTree>
    <p:extLst>
      <p:ext uri="{BB962C8B-B14F-4D97-AF65-F5344CB8AC3E}">
        <p14:creationId xmlns:p14="http://schemas.microsoft.com/office/powerpoint/2010/main" val="80465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organ-atc.com/fma-cim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vira.shevchuk@lnu.edu.ua" TargetMode="External"/><Relationship Id="rId2" Type="http://schemas.openxmlformats.org/officeDocument/2006/relationships/hyperlink" Target="https://www.cimaglobal.com/" TargetMode="External"/><Relationship Id="rId1" Type="http://schemas.openxmlformats.org/officeDocument/2006/relationships/slideLayout" Target="../slideLayouts/slideLayout2.xml"/><Relationship Id="rId4" Type="http://schemas.openxmlformats.org/officeDocument/2006/relationships/hyperlink" Target="mailto:nataliya.struk@lnu.edu.u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745" y="3901072"/>
            <a:ext cx="11000509" cy="2495110"/>
          </a:xfrm>
        </p:spPr>
        <p:txBody>
          <a:bodyPr>
            <a:noAutofit/>
          </a:bodyPr>
          <a:lstStyle/>
          <a:p>
            <a:r>
              <a:rPr lang="en-US" sz="6600" b="1" dirty="0">
                <a:solidFill>
                  <a:schemeClr val="bg1"/>
                </a:solidFill>
                <a:latin typeface="Arial" panose="020B0604020202020204" pitchFamily="34" charset="0"/>
                <a:cs typeface="Arial" panose="020B0604020202020204" pitchFamily="34" charset="0"/>
              </a:rPr>
              <a:t>СІМА Certificate in Business Accounting:</a:t>
            </a:r>
            <a:br>
              <a:rPr lang="uk-UA" sz="6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new opportunity for Bachelor's and Master's programs 071 «Accounting and Taxation» </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Ivan Franko National University of </a:t>
            </a:r>
            <a:r>
              <a:rPr lang="en-US" sz="3600" b="1" dirty="0" err="1">
                <a:solidFill>
                  <a:schemeClr val="bg1"/>
                </a:solidFill>
                <a:latin typeface="Arial" panose="020B0604020202020204" pitchFamily="34" charset="0"/>
                <a:cs typeface="Arial" panose="020B0604020202020204" pitchFamily="34" charset="0"/>
              </a:rPr>
              <a:t>Lviv</a:t>
            </a:r>
            <a:r>
              <a:rPr lang="en-US" sz="3600" b="1" dirty="0">
                <a:solidFill>
                  <a:schemeClr val="bg1"/>
                </a:solidFill>
                <a:latin typeface="Arial" panose="020B0604020202020204" pitchFamily="34" charset="0"/>
                <a:cs typeface="Arial" panose="020B0604020202020204" pitchFamily="34" charset="0"/>
              </a:rPr>
              <a:t>, </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Faculty of Economics</a:t>
            </a:r>
            <a:endParaRPr lang="uk-UA" sz="3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49383" y="461818"/>
            <a:ext cx="3860800" cy="1568911"/>
          </a:xfrm>
          <a:prstGeom prst="rect">
            <a:avLst/>
          </a:prstGeom>
        </p:spPr>
      </p:pic>
    </p:spTree>
    <p:extLst>
      <p:ext uri="{BB962C8B-B14F-4D97-AF65-F5344CB8AC3E}">
        <p14:creationId xmlns:p14="http://schemas.microsoft.com/office/powerpoint/2010/main" val="188581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613D59-62AC-4946-82BB-7F5F3C305727}"/>
              </a:ext>
            </a:extLst>
          </p:cNvPr>
          <p:cNvSpPr>
            <a:spLocks noGrp="1"/>
          </p:cNvSpPr>
          <p:nvPr>
            <p:ph type="title"/>
          </p:nvPr>
        </p:nvSpPr>
        <p:spPr>
          <a:xfrm>
            <a:off x="914808" y="1158396"/>
            <a:ext cx="10205773" cy="706964"/>
          </a:xfrm>
        </p:spPr>
        <p:txBody>
          <a:bodyPr/>
          <a:lstStyle/>
          <a:p>
            <a:pPr algn="ctr"/>
            <a:r>
              <a:rPr lang="en-GB" sz="4000" b="1" dirty="0">
                <a:solidFill>
                  <a:schemeClr val="bg1"/>
                </a:solidFill>
                <a:latin typeface="Arial" panose="020B0604020202020204" pitchFamily="34" charset="0"/>
                <a:cs typeface="Arial" panose="020B0604020202020204" pitchFamily="34" charset="0"/>
              </a:rPr>
              <a:t>Syllabus of </a:t>
            </a:r>
            <a:r>
              <a:rPr lang="en-US" sz="4000" b="1" dirty="0">
                <a:solidFill>
                  <a:schemeClr val="bg1"/>
                </a:solidFill>
                <a:latin typeface="Arial" panose="020B0604020202020204" pitchFamily="34" charset="0"/>
                <a:cs typeface="Arial" panose="020B0604020202020204" pitchFamily="34" charset="0"/>
              </a:rPr>
              <a:t>Fundamentals of Management Accounting (BA2)</a:t>
            </a:r>
            <a:br>
              <a:rPr lang="en-US" sz="4000" b="1" dirty="0">
                <a:solidFill>
                  <a:schemeClr val="bg1"/>
                </a:solidFill>
                <a:latin typeface="Arial" panose="020B0604020202020204" pitchFamily="34" charset="0"/>
                <a:cs typeface="Arial" panose="020B0604020202020204" pitchFamily="34" charset="0"/>
              </a:rPr>
            </a:br>
            <a:endParaRPr lang="uk-UA" sz="4000" b="1" dirty="0">
              <a:solidFill>
                <a:schemeClr val="bg1"/>
              </a:solidFill>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2F2508A1-0E74-44D2-AC12-6390FB2C3524}"/>
              </a:ext>
            </a:extLst>
          </p:cNvPr>
          <p:cNvSpPr>
            <a:spLocks noGrp="1"/>
          </p:cNvSpPr>
          <p:nvPr>
            <p:ph idx="1"/>
          </p:nvPr>
        </p:nvSpPr>
        <p:spPr>
          <a:xfrm>
            <a:off x="1154954" y="2603500"/>
            <a:ext cx="9827082" cy="3416300"/>
          </a:xfrm>
        </p:spPr>
        <p:txBody>
          <a:bodyPr/>
          <a:lstStyle/>
          <a:p>
            <a:pPr marL="0" indent="0">
              <a:buNone/>
            </a:pPr>
            <a:r>
              <a:rPr lang="en-US" sz="3600" b="1" i="1" dirty="0">
                <a:solidFill>
                  <a:schemeClr val="tx1"/>
                </a:solidFill>
                <a:latin typeface="Arial" panose="020B0604020202020204" pitchFamily="34" charset="0"/>
                <a:cs typeface="Arial" panose="020B0604020202020204" pitchFamily="34" charset="0"/>
              </a:rPr>
              <a:t>A. The Context of Management Accounting (10%)</a:t>
            </a:r>
          </a:p>
          <a:p>
            <a:pPr marL="0" indent="0">
              <a:buNone/>
            </a:pPr>
            <a:r>
              <a:rPr lang="en-US" sz="3600" b="1" i="1" dirty="0">
                <a:solidFill>
                  <a:schemeClr val="tx1"/>
                </a:solidFill>
                <a:latin typeface="Arial" panose="020B0604020202020204" pitchFamily="34" charset="0"/>
                <a:cs typeface="Arial" panose="020B0604020202020204" pitchFamily="34" charset="0"/>
              </a:rPr>
              <a:t>B. Costing (25%)</a:t>
            </a:r>
          </a:p>
          <a:p>
            <a:pPr marL="0" indent="0">
              <a:buNone/>
            </a:pPr>
            <a:r>
              <a:rPr lang="en-US" sz="3600" b="1" i="1" dirty="0">
                <a:solidFill>
                  <a:schemeClr val="tx1"/>
                </a:solidFill>
                <a:latin typeface="Arial" panose="020B0604020202020204" pitchFamily="34" charset="0"/>
                <a:cs typeface="Arial" panose="020B0604020202020204" pitchFamily="34" charset="0"/>
              </a:rPr>
              <a:t>C. Planning and Control (30%)</a:t>
            </a:r>
          </a:p>
          <a:p>
            <a:pPr marL="0" indent="0">
              <a:buNone/>
            </a:pPr>
            <a:r>
              <a:rPr lang="en-US" sz="3600" b="1" i="1" dirty="0">
                <a:solidFill>
                  <a:schemeClr val="tx1"/>
                </a:solidFill>
                <a:latin typeface="Arial" panose="020B0604020202020204" pitchFamily="34" charset="0"/>
                <a:cs typeface="Arial" panose="020B0604020202020204" pitchFamily="34" charset="0"/>
              </a:rPr>
              <a:t>D. Decision Making (35%)</a:t>
            </a:r>
          </a:p>
          <a:p>
            <a:pPr marL="0" indent="0">
              <a:buNone/>
            </a:pPr>
            <a:endParaRPr lang="uk-UA" dirty="0"/>
          </a:p>
        </p:txBody>
      </p:sp>
    </p:spTree>
    <p:extLst>
      <p:ext uri="{BB962C8B-B14F-4D97-AF65-F5344CB8AC3E}">
        <p14:creationId xmlns:p14="http://schemas.microsoft.com/office/powerpoint/2010/main" val="117723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1154954" y="1176868"/>
            <a:ext cx="8761413" cy="706964"/>
          </a:xfrm>
        </p:spPr>
        <p:txBody>
          <a:bodyPr/>
          <a:lstStyle/>
          <a:p>
            <a:pPr algn="ctr"/>
            <a:r>
              <a:rPr lang="en-GB" sz="4000" b="1" dirty="0">
                <a:solidFill>
                  <a:schemeClr val="bg1"/>
                </a:solidFill>
                <a:latin typeface="Arial" panose="020B0604020202020204" pitchFamily="34" charset="0"/>
                <a:cs typeface="Arial" panose="020B0604020202020204" pitchFamily="34" charset="0"/>
              </a:rPr>
              <a:t>Topics covered by </a:t>
            </a:r>
            <a:r>
              <a:rPr lang="en-US" sz="4000" b="1" dirty="0">
                <a:solidFill>
                  <a:schemeClr val="bg1"/>
                </a:solidFill>
                <a:latin typeface="Arial" panose="020B0604020202020204" pitchFamily="34" charset="0"/>
                <a:cs typeface="Arial" panose="020B0604020202020204" pitchFamily="34" charset="0"/>
              </a:rPr>
              <a:t>Fundamentals of Management Accounting (BA2)</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3416301"/>
          </a:xfrm>
        </p:spPr>
        <p:txBody>
          <a:bodyPr/>
          <a:lstStyle/>
          <a:p>
            <a:pPr marL="0" indent="0">
              <a:buNone/>
            </a:pPr>
            <a:r>
              <a:rPr lang="en-US" sz="3600" b="1" i="1" dirty="0">
                <a:solidFill>
                  <a:schemeClr val="tx1"/>
                </a:solidFill>
                <a:latin typeface="Arial" panose="020B0604020202020204" pitchFamily="34" charset="0"/>
                <a:cs typeface="Arial" panose="020B0604020202020204" pitchFamily="34" charset="0"/>
              </a:rPr>
              <a:t>The Context of Management Accounting (10%)</a:t>
            </a:r>
          </a:p>
          <a:p>
            <a:r>
              <a:rPr lang="en-US" sz="3600" dirty="0">
                <a:solidFill>
                  <a:schemeClr val="tx1"/>
                </a:solidFill>
                <a:latin typeface="Arial" panose="020B0604020202020204" pitchFamily="34" charset="0"/>
                <a:cs typeface="Arial" panose="020B0604020202020204" pitchFamily="34" charset="0"/>
              </a:rPr>
              <a:t>Explain the purpose of management accounting and the role of the Management Accountant.</a:t>
            </a:r>
          </a:p>
          <a:p>
            <a:r>
              <a:rPr lang="en-US" sz="3600" dirty="0">
                <a:solidFill>
                  <a:schemeClr val="tx1"/>
                </a:solidFill>
                <a:latin typeface="Arial" panose="020B0604020202020204" pitchFamily="34" charset="0"/>
                <a:cs typeface="Arial" panose="020B0604020202020204" pitchFamily="34" charset="0"/>
              </a:rPr>
              <a:t>Explain the role of CIMA as a professional body for Management Accountants.</a:t>
            </a:r>
          </a:p>
          <a:p>
            <a:endParaRPr lang="uk-UA" dirty="0"/>
          </a:p>
        </p:txBody>
      </p:sp>
    </p:spTree>
    <p:extLst>
      <p:ext uri="{BB962C8B-B14F-4D97-AF65-F5344CB8AC3E}">
        <p14:creationId xmlns:p14="http://schemas.microsoft.com/office/powerpoint/2010/main" val="319754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1154954" y="1176868"/>
            <a:ext cx="8761413" cy="706964"/>
          </a:xfrm>
        </p:spPr>
        <p:txBody>
          <a:bodyPr/>
          <a:lstStyle/>
          <a:p>
            <a:pPr algn="ctr"/>
            <a:r>
              <a:rPr lang="en-GB" sz="4000" b="1" dirty="0">
                <a:solidFill>
                  <a:schemeClr val="bg1"/>
                </a:solidFill>
                <a:latin typeface="Arial" panose="020B0604020202020204" pitchFamily="34" charset="0"/>
                <a:cs typeface="Arial" panose="020B0604020202020204" pitchFamily="34" charset="0"/>
              </a:rPr>
              <a:t>Topics covered by </a:t>
            </a:r>
            <a:r>
              <a:rPr lang="en-US" sz="4000" b="1" dirty="0">
                <a:solidFill>
                  <a:schemeClr val="bg1"/>
                </a:solidFill>
                <a:latin typeface="Arial" panose="020B0604020202020204" pitchFamily="34" charset="0"/>
                <a:cs typeface="Arial" panose="020B0604020202020204" pitchFamily="34" charset="0"/>
              </a:rPr>
              <a:t>Fundamentals of Management Accounting (BA2)</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3416301"/>
          </a:xfrm>
        </p:spPr>
        <p:txBody>
          <a:bodyPr/>
          <a:lstStyle/>
          <a:p>
            <a:pPr marL="0" indent="0">
              <a:buNone/>
            </a:pPr>
            <a:r>
              <a:rPr lang="en-US" sz="3600" b="1" i="1" dirty="0">
                <a:solidFill>
                  <a:schemeClr val="tx1"/>
                </a:solidFill>
                <a:latin typeface="Arial" panose="020B0604020202020204" pitchFamily="34" charset="0"/>
                <a:cs typeface="Arial" panose="020B0604020202020204" pitchFamily="34" charset="0"/>
              </a:rPr>
              <a:t>Costing (25%)</a:t>
            </a:r>
          </a:p>
          <a:p>
            <a:r>
              <a:rPr lang="en-US" sz="3600" dirty="0">
                <a:solidFill>
                  <a:schemeClr val="tx1"/>
                </a:solidFill>
                <a:latin typeface="Arial" panose="020B0604020202020204" pitchFamily="34" charset="0"/>
                <a:cs typeface="Arial" panose="020B0604020202020204" pitchFamily="34" charset="0"/>
              </a:rPr>
              <a:t>Demonstrate cost identification and classification</a:t>
            </a:r>
          </a:p>
          <a:p>
            <a:r>
              <a:rPr lang="en-US" sz="3600" dirty="0">
                <a:solidFill>
                  <a:schemeClr val="tx1"/>
                </a:solidFill>
                <a:latin typeface="Arial" panose="020B0604020202020204" pitchFamily="34" charset="0"/>
                <a:cs typeface="Arial" panose="020B0604020202020204" pitchFamily="34" charset="0"/>
              </a:rPr>
              <a:t>Apply absorption costing and marginal costing.</a:t>
            </a:r>
          </a:p>
          <a:p>
            <a:endParaRPr lang="uk-UA" dirty="0"/>
          </a:p>
        </p:txBody>
      </p:sp>
    </p:spTree>
    <p:extLst>
      <p:ext uri="{BB962C8B-B14F-4D97-AF65-F5344CB8AC3E}">
        <p14:creationId xmlns:p14="http://schemas.microsoft.com/office/powerpoint/2010/main" val="398207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1154954" y="1176868"/>
            <a:ext cx="8761413" cy="706964"/>
          </a:xfrm>
        </p:spPr>
        <p:txBody>
          <a:bodyPr/>
          <a:lstStyle/>
          <a:p>
            <a:pPr algn="ctr"/>
            <a:r>
              <a:rPr lang="en-GB" sz="4000" b="1" dirty="0">
                <a:solidFill>
                  <a:schemeClr val="bg1"/>
                </a:solidFill>
                <a:latin typeface="Arial" panose="020B0604020202020204" pitchFamily="34" charset="0"/>
                <a:cs typeface="Arial" panose="020B0604020202020204" pitchFamily="34" charset="0"/>
              </a:rPr>
              <a:t>Topics covered by </a:t>
            </a:r>
            <a:r>
              <a:rPr lang="en-US" sz="4000" b="1" dirty="0">
                <a:solidFill>
                  <a:schemeClr val="bg1"/>
                </a:solidFill>
                <a:latin typeface="Arial" panose="020B0604020202020204" pitchFamily="34" charset="0"/>
                <a:cs typeface="Arial" panose="020B0604020202020204" pitchFamily="34" charset="0"/>
              </a:rPr>
              <a:t>Fundamentals of Management Accounting (BA2)</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4182151"/>
          </a:xfrm>
        </p:spPr>
        <p:txBody>
          <a:bodyPr>
            <a:normAutofit fontScale="92500" lnSpcReduction="10000"/>
          </a:bodyPr>
          <a:lstStyle/>
          <a:p>
            <a:pPr marL="0" indent="0">
              <a:buNone/>
            </a:pPr>
            <a:r>
              <a:rPr lang="en-US" sz="3600" b="1" i="1" dirty="0">
                <a:solidFill>
                  <a:schemeClr val="tx1"/>
                </a:solidFill>
                <a:latin typeface="Arial" panose="020B0604020202020204" pitchFamily="34" charset="0"/>
                <a:cs typeface="Arial" panose="020B0604020202020204" pitchFamily="34" charset="0"/>
              </a:rPr>
              <a:t>Planning and Control (30%)</a:t>
            </a:r>
          </a:p>
          <a:p>
            <a:r>
              <a:rPr lang="en-US" sz="3900" dirty="0">
                <a:solidFill>
                  <a:schemeClr val="tx1"/>
                </a:solidFill>
                <a:latin typeface="Arial" panose="020B0604020202020204" pitchFamily="34" charset="0"/>
                <a:cs typeface="Arial" panose="020B0604020202020204" pitchFamily="34" charset="0"/>
              </a:rPr>
              <a:t>Prepare budgets for planning and control.</a:t>
            </a:r>
          </a:p>
          <a:p>
            <a:r>
              <a:rPr lang="en-US" sz="3900" dirty="0">
                <a:solidFill>
                  <a:schemeClr val="tx1"/>
                </a:solidFill>
                <a:latin typeface="Arial" panose="020B0604020202020204" pitchFamily="34" charset="0"/>
                <a:cs typeface="Arial" panose="020B0604020202020204" pitchFamily="34" charset="0"/>
              </a:rPr>
              <a:t>Apply variance analysis to reconcile budgeted and actual profits in a marginal format.</a:t>
            </a:r>
          </a:p>
          <a:p>
            <a:r>
              <a:rPr lang="en-US" sz="3900" dirty="0">
                <a:solidFill>
                  <a:schemeClr val="tx1"/>
                </a:solidFill>
                <a:latin typeface="Arial" panose="020B0604020202020204" pitchFamily="34" charset="0"/>
                <a:cs typeface="Arial" panose="020B0604020202020204" pitchFamily="34" charset="0"/>
              </a:rPr>
              <a:t>Calculate appropriate financial and non-financial performance measures.</a:t>
            </a:r>
          </a:p>
          <a:p>
            <a:r>
              <a:rPr lang="en-US" sz="3900" dirty="0">
                <a:solidFill>
                  <a:schemeClr val="tx1"/>
                </a:solidFill>
                <a:latin typeface="Arial" panose="020B0604020202020204" pitchFamily="34" charset="0"/>
                <a:cs typeface="Arial" panose="020B0604020202020204" pitchFamily="34" charset="0"/>
              </a:rPr>
              <a:t>Prepare accounts and reports for managers.</a:t>
            </a:r>
            <a:endParaRPr lang="uk-UA" sz="3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30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1154954" y="1176868"/>
            <a:ext cx="8761413" cy="706964"/>
          </a:xfrm>
        </p:spPr>
        <p:txBody>
          <a:bodyPr/>
          <a:lstStyle/>
          <a:p>
            <a:pPr algn="ctr"/>
            <a:r>
              <a:rPr lang="en-GB" sz="4000" b="1" dirty="0">
                <a:solidFill>
                  <a:schemeClr val="bg1"/>
                </a:solidFill>
                <a:latin typeface="Arial" panose="020B0604020202020204" pitchFamily="34" charset="0"/>
                <a:cs typeface="Arial" panose="020B0604020202020204" pitchFamily="34" charset="0"/>
              </a:rPr>
              <a:t>Topics covered by </a:t>
            </a:r>
            <a:r>
              <a:rPr lang="en-US" sz="4000" b="1" dirty="0">
                <a:solidFill>
                  <a:schemeClr val="bg1"/>
                </a:solidFill>
                <a:latin typeface="Arial" panose="020B0604020202020204" pitchFamily="34" charset="0"/>
                <a:cs typeface="Arial" panose="020B0604020202020204" pitchFamily="34" charset="0"/>
              </a:rPr>
              <a:t>Fundamentals of Management Accounting (BA2)</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4182151"/>
          </a:xfrm>
        </p:spPr>
        <p:txBody>
          <a:bodyPr>
            <a:normAutofit/>
          </a:bodyPr>
          <a:lstStyle/>
          <a:p>
            <a:pPr marL="0" indent="0">
              <a:buNone/>
            </a:pPr>
            <a:r>
              <a:rPr lang="en-US" sz="3600" b="1" i="1" dirty="0">
                <a:solidFill>
                  <a:schemeClr val="tx1"/>
                </a:solidFill>
                <a:latin typeface="Arial" panose="020B0604020202020204" pitchFamily="34" charset="0"/>
                <a:cs typeface="Arial" panose="020B0604020202020204" pitchFamily="34" charset="0"/>
              </a:rPr>
              <a:t>Decision making (35%)</a:t>
            </a:r>
          </a:p>
          <a:p>
            <a:r>
              <a:rPr lang="en-US" sz="3900" dirty="0">
                <a:solidFill>
                  <a:schemeClr val="tx1"/>
                </a:solidFill>
                <a:latin typeface="Arial" panose="020B0604020202020204" pitchFamily="34" charset="0"/>
                <a:cs typeface="Arial" panose="020B0604020202020204" pitchFamily="34" charset="0"/>
              </a:rPr>
              <a:t>Demonstrate the impact of risk.</a:t>
            </a:r>
          </a:p>
          <a:p>
            <a:r>
              <a:rPr lang="en-US" sz="3900" dirty="0">
                <a:solidFill>
                  <a:schemeClr val="tx1"/>
                </a:solidFill>
                <a:latin typeface="Arial" panose="020B0604020202020204" pitchFamily="34" charset="0"/>
                <a:cs typeface="Arial" panose="020B0604020202020204" pitchFamily="34" charset="0"/>
              </a:rPr>
              <a:t>Demonstrate the use of appropriate techniques for short-term decision making.</a:t>
            </a:r>
          </a:p>
          <a:p>
            <a:r>
              <a:rPr lang="en-US" sz="3900" dirty="0">
                <a:solidFill>
                  <a:schemeClr val="tx1"/>
                </a:solidFill>
                <a:latin typeface="Arial" panose="020B0604020202020204" pitchFamily="34" charset="0"/>
                <a:cs typeface="Arial" panose="020B0604020202020204" pitchFamily="34" charset="0"/>
              </a:rPr>
              <a:t>Demonstrate the use of appropriate techniques for long-term decision making.</a:t>
            </a:r>
            <a:endParaRPr lang="uk-UA" sz="3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86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979055" y="1176868"/>
            <a:ext cx="9319490" cy="706964"/>
          </a:xfrm>
        </p:spPr>
        <p:txBody>
          <a:bodyPr/>
          <a:lstStyle/>
          <a:p>
            <a:pPr algn="ctr"/>
            <a:r>
              <a:rPr lang="ru-RU" sz="4000" b="1" dirty="0">
                <a:solidFill>
                  <a:schemeClr val="bg1"/>
                </a:solidFill>
                <a:latin typeface="Arial" panose="020B0604020202020204" pitchFamily="34" charset="0"/>
                <a:cs typeface="Arial" panose="020B0604020202020204" pitchFamily="34" charset="0"/>
              </a:rPr>
              <a:t>Теми, </a:t>
            </a:r>
            <a:r>
              <a:rPr lang="ru-RU" sz="4000" b="1" dirty="0" err="1">
                <a:solidFill>
                  <a:schemeClr val="bg1"/>
                </a:solidFill>
                <a:latin typeface="Arial" panose="020B0604020202020204" pitchFamily="34" charset="0"/>
                <a:cs typeface="Arial" panose="020B0604020202020204" pitchFamily="34" charset="0"/>
              </a:rPr>
              <a:t>що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охоплюються</a:t>
            </a:r>
            <a:r>
              <a:rPr lang="ru-RU" sz="4000" b="1" dirty="0">
                <a:solidFill>
                  <a:schemeClr val="bg1"/>
                </a:solidFill>
                <a:latin typeface="Arial" panose="020B0604020202020204" pitchFamily="34" charset="0"/>
                <a:cs typeface="Arial" panose="020B0604020202020204" pitchFamily="34" charset="0"/>
              </a:rPr>
              <a:t> Основами </a:t>
            </a:r>
            <a:r>
              <a:rPr lang="ru-RU" sz="4000" b="1" dirty="0" err="1">
                <a:solidFill>
                  <a:schemeClr val="bg1"/>
                </a:solidFill>
                <a:latin typeface="Arial" panose="020B0604020202020204" pitchFamily="34" charset="0"/>
                <a:cs typeface="Arial" panose="020B0604020202020204" pitchFamily="34" charset="0"/>
              </a:rPr>
              <a:t>управлінського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обліку</a:t>
            </a:r>
            <a:r>
              <a:rPr lang="ru-RU" sz="4000" b="1" dirty="0">
                <a:solidFill>
                  <a:schemeClr val="bg1"/>
                </a:solidFill>
                <a:latin typeface="Arial" panose="020B0604020202020204" pitchFamily="34" charset="0"/>
                <a:cs typeface="Arial" panose="020B0604020202020204" pitchFamily="34" charset="0"/>
              </a:rPr>
              <a:t> (BA2) </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4182151"/>
          </a:xfrm>
        </p:spPr>
        <p:txBody>
          <a:bodyPr>
            <a:normAutofit/>
          </a:bodyPr>
          <a:lstStyle/>
          <a:p>
            <a:pPr marL="0" indent="0">
              <a:buNone/>
            </a:pPr>
            <a:r>
              <a:rPr lang="uk-UA" sz="3600" b="1" i="1" dirty="0">
                <a:solidFill>
                  <a:schemeClr val="tx1"/>
                </a:solidFill>
                <a:latin typeface="Arial" panose="020B0604020202020204" pitchFamily="34" charset="0"/>
                <a:cs typeface="Arial" panose="020B0604020202020204" pitchFamily="34" charset="0"/>
              </a:rPr>
              <a:t>Контекст управлінського обліку (10%)</a:t>
            </a:r>
          </a:p>
          <a:p>
            <a:r>
              <a:rPr lang="ru-RU" sz="3900" dirty="0" err="1">
                <a:solidFill>
                  <a:schemeClr val="tx1"/>
                </a:solidFill>
                <a:latin typeface="Arial" panose="020B0604020202020204" pitchFamily="34" charset="0"/>
                <a:cs typeface="Arial" panose="020B0604020202020204" pitchFamily="34" charset="0"/>
              </a:rPr>
              <a:t>Поясніть</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призначення</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управлінського</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обліку</a:t>
            </a:r>
            <a:r>
              <a:rPr lang="ru-RU" sz="3900" dirty="0">
                <a:solidFill>
                  <a:schemeClr val="tx1"/>
                </a:solidFill>
                <a:latin typeface="Arial" panose="020B0604020202020204" pitchFamily="34" charset="0"/>
                <a:cs typeface="Arial" panose="020B0604020202020204" pitchFamily="34" charset="0"/>
              </a:rPr>
              <a:t> та роль </a:t>
            </a:r>
            <a:r>
              <a:rPr lang="ru-RU" sz="3900" dirty="0" err="1">
                <a:solidFill>
                  <a:schemeClr val="tx1"/>
                </a:solidFill>
                <a:latin typeface="Arial" panose="020B0604020202020204" pitchFamily="34" charset="0"/>
                <a:cs typeface="Arial" panose="020B0604020202020204" pitchFamily="34" charset="0"/>
              </a:rPr>
              <a:t>управлінського</a:t>
            </a:r>
            <a:r>
              <a:rPr lang="ru-RU" sz="3900" dirty="0">
                <a:solidFill>
                  <a:schemeClr val="tx1"/>
                </a:solidFill>
                <a:latin typeface="Arial" panose="020B0604020202020204" pitchFamily="34" charset="0"/>
                <a:cs typeface="Arial" panose="020B0604020202020204" pitchFamily="34" charset="0"/>
              </a:rPr>
              <a:t> бухгалтера.</a:t>
            </a:r>
            <a:endParaRPr lang="en-US" sz="3900" dirty="0">
              <a:solidFill>
                <a:schemeClr val="tx1"/>
              </a:solidFill>
              <a:latin typeface="Arial" panose="020B0604020202020204" pitchFamily="34" charset="0"/>
              <a:cs typeface="Arial" panose="020B0604020202020204" pitchFamily="34" charset="0"/>
            </a:endParaRPr>
          </a:p>
          <a:p>
            <a:r>
              <a:rPr lang="ru-RU" sz="3900" dirty="0" err="1">
                <a:solidFill>
                  <a:schemeClr val="tx1"/>
                </a:solidFill>
                <a:latin typeface="Arial" panose="020B0604020202020204" pitchFamily="34" charset="0"/>
                <a:cs typeface="Arial" panose="020B0604020202020204" pitchFamily="34" charset="0"/>
              </a:rPr>
              <a:t>Поясніть</a:t>
            </a:r>
            <a:r>
              <a:rPr lang="ru-RU" sz="3900" dirty="0">
                <a:solidFill>
                  <a:schemeClr val="tx1"/>
                </a:solidFill>
                <a:latin typeface="Arial" panose="020B0604020202020204" pitchFamily="34" charset="0"/>
                <a:cs typeface="Arial" panose="020B0604020202020204" pitchFamily="34" charset="0"/>
              </a:rPr>
              <a:t> роль CIMA як </a:t>
            </a:r>
            <a:r>
              <a:rPr lang="ru-RU" sz="3900" dirty="0" err="1">
                <a:solidFill>
                  <a:schemeClr val="tx1"/>
                </a:solidFill>
                <a:latin typeface="Arial" panose="020B0604020202020204" pitchFamily="34" charset="0"/>
                <a:cs typeface="Arial" panose="020B0604020202020204" pitchFamily="34" charset="0"/>
              </a:rPr>
              <a:t>професійного</a:t>
            </a:r>
            <a:r>
              <a:rPr lang="ru-RU" sz="3900" dirty="0">
                <a:solidFill>
                  <a:schemeClr val="tx1"/>
                </a:solidFill>
                <a:latin typeface="Arial" panose="020B0604020202020204" pitchFamily="34" charset="0"/>
                <a:cs typeface="Arial" panose="020B0604020202020204" pitchFamily="34" charset="0"/>
              </a:rPr>
              <a:t> органу для </a:t>
            </a:r>
            <a:r>
              <a:rPr lang="ru-RU" sz="3900" dirty="0" err="1">
                <a:solidFill>
                  <a:schemeClr val="tx1"/>
                </a:solidFill>
                <a:latin typeface="Arial" panose="020B0604020202020204" pitchFamily="34" charset="0"/>
                <a:cs typeface="Arial" panose="020B0604020202020204" pitchFamily="34" charset="0"/>
              </a:rPr>
              <a:t>управлінських</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бухгалтерів</a:t>
            </a:r>
            <a:r>
              <a:rPr lang="en-US" sz="3900" dirty="0">
                <a:solidFill>
                  <a:schemeClr val="tx1"/>
                </a:solidFill>
                <a:latin typeface="Arial" panose="020B0604020202020204" pitchFamily="34" charset="0"/>
                <a:cs typeface="Arial" panose="020B0604020202020204" pitchFamily="34" charset="0"/>
              </a:rPr>
              <a:t>.</a:t>
            </a:r>
            <a:endParaRPr lang="uk-UA" sz="3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15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979055" y="1176868"/>
            <a:ext cx="9319490" cy="706964"/>
          </a:xfrm>
        </p:spPr>
        <p:txBody>
          <a:bodyPr/>
          <a:lstStyle/>
          <a:p>
            <a:pPr algn="ctr"/>
            <a:r>
              <a:rPr lang="ru-RU" sz="4000" b="1" dirty="0">
                <a:solidFill>
                  <a:schemeClr val="bg1"/>
                </a:solidFill>
                <a:latin typeface="Arial" panose="020B0604020202020204" pitchFamily="34" charset="0"/>
                <a:cs typeface="Arial" panose="020B0604020202020204" pitchFamily="34" charset="0"/>
              </a:rPr>
              <a:t>Теми, </a:t>
            </a:r>
            <a:r>
              <a:rPr lang="ru-RU" sz="4000" b="1" dirty="0" err="1">
                <a:solidFill>
                  <a:schemeClr val="bg1"/>
                </a:solidFill>
                <a:latin typeface="Arial" panose="020B0604020202020204" pitchFamily="34" charset="0"/>
                <a:cs typeface="Arial" panose="020B0604020202020204" pitchFamily="34" charset="0"/>
              </a:rPr>
              <a:t>що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охоплюються</a:t>
            </a:r>
            <a:r>
              <a:rPr lang="ru-RU" sz="4000" b="1" dirty="0">
                <a:solidFill>
                  <a:schemeClr val="bg1"/>
                </a:solidFill>
                <a:latin typeface="Arial" panose="020B0604020202020204" pitchFamily="34" charset="0"/>
                <a:cs typeface="Arial" panose="020B0604020202020204" pitchFamily="34" charset="0"/>
              </a:rPr>
              <a:t> Основами </a:t>
            </a:r>
            <a:r>
              <a:rPr lang="ru-RU" sz="4000" b="1" dirty="0" err="1">
                <a:solidFill>
                  <a:schemeClr val="bg1"/>
                </a:solidFill>
                <a:latin typeface="Arial" panose="020B0604020202020204" pitchFamily="34" charset="0"/>
                <a:cs typeface="Arial" panose="020B0604020202020204" pitchFamily="34" charset="0"/>
              </a:rPr>
              <a:t>управлінського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обліку</a:t>
            </a:r>
            <a:r>
              <a:rPr lang="ru-RU" sz="4000" b="1" dirty="0">
                <a:solidFill>
                  <a:schemeClr val="bg1"/>
                </a:solidFill>
                <a:latin typeface="Arial" panose="020B0604020202020204" pitchFamily="34" charset="0"/>
                <a:cs typeface="Arial" panose="020B0604020202020204" pitchFamily="34" charset="0"/>
              </a:rPr>
              <a:t> (BA2) </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4182151"/>
          </a:xfrm>
        </p:spPr>
        <p:txBody>
          <a:bodyPr>
            <a:normAutofit/>
          </a:bodyPr>
          <a:lstStyle/>
          <a:p>
            <a:pPr marL="0" indent="0">
              <a:buNone/>
            </a:pPr>
            <a:r>
              <a:rPr lang="uk-UA" sz="3600" b="1" i="1" dirty="0">
                <a:solidFill>
                  <a:schemeClr val="tx1"/>
                </a:solidFill>
                <a:latin typeface="Arial" panose="020B0604020202020204" pitchFamily="34" charset="0"/>
                <a:cs typeface="Arial" panose="020B0604020202020204" pitchFamily="34" charset="0"/>
              </a:rPr>
              <a:t>Калькуляція витрат (25%)</a:t>
            </a:r>
          </a:p>
          <a:p>
            <a:r>
              <a:rPr lang="ru-RU" sz="3900" dirty="0" err="1">
                <a:solidFill>
                  <a:schemeClr val="tx1"/>
                </a:solidFill>
                <a:latin typeface="Arial" panose="020B0604020202020204" pitchFamily="34" charset="0"/>
                <a:cs typeface="Arial" panose="020B0604020202020204" pitchFamily="34" charset="0"/>
              </a:rPr>
              <a:t>Продемонструйте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визначення</a:t>
            </a:r>
            <a:r>
              <a:rPr lang="ru-RU" sz="3900" dirty="0">
                <a:solidFill>
                  <a:schemeClr val="tx1"/>
                </a:solidFill>
                <a:latin typeface="Arial" panose="020B0604020202020204" pitchFamily="34" charset="0"/>
                <a:cs typeface="Arial" panose="020B0604020202020204" pitchFamily="34" charset="0"/>
              </a:rPr>
              <a:t> та </a:t>
            </a:r>
            <a:r>
              <a:rPr lang="ru-RU" sz="3900" dirty="0" err="1">
                <a:solidFill>
                  <a:schemeClr val="tx1"/>
                </a:solidFill>
                <a:latin typeface="Arial" panose="020B0604020202020204" pitchFamily="34" charset="0"/>
                <a:cs typeface="Arial" panose="020B0604020202020204" pitchFamily="34" charset="0"/>
              </a:rPr>
              <a:t>класифікацію</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витрат</a:t>
            </a:r>
            <a:r>
              <a:rPr lang="en-US" sz="3900" dirty="0">
                <a:solidFill>
                  <a:schemeClr val="tx1"/>
                </a:solidFill>
                <a:latin typeface="Arial" panose="020B0604020202020204" pitchFamily="34" charset="0"/>
                <a:cs typeface="Arial" panose="020B0604020202020204" pitchFamily="34" charset="0"/>
              </a:rPr>
              <a:t>.</a:t>
            </a:r>
            <a:endParaRPr lang="uk-UA" sz="3900" dirty="0">
              <a:solidFill>
                <a:schemeClr val="tx1"/>
              </a:solidFill>
              <a:latin typeface="Arial" panose="020B0604020202020204" pitchFamily="34" charset="0"/>
              <a:cs typeface="Arial" panose="020B0604020202020204" pitchFamily="34" charset="0"/>
            </a:endParaRPr>
          </a:p>
          <a:p>
            <a:r>
              <a:rPr lang="ru-RU" sz="3900" dirty="0" err="1">
                <a:solidFill>
                  <a:schemeClr val="tx1"/>
                </a:solidFill>
                <a:latin typeface="Arial" panose="020B0604020202020204" pitchFamily="34" charset="0"/>
                <a:cs typeface="Arial" panose="020B0604020202020204" pitchFamily="34" charset="0"/>
              </a:rPr>
              <a:t>Застосуйте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калькулювання</a:t>
            </a:r>
            <a:r>
              <a:rPr lang="ru-RU" sz="3900" dirty="0">
                <a:solidFill>
                  <a:schemeClr val="tx1"/>
                </a:solidFill>
                <a:latin typeface="Arial" panose="020B0604020202020204" pitchFamily="34" charset="0"/>
                <a:cs typeface="Arial" panose="020B0604020202020204" pitchFamily="34" charset="0"/>
              </a:rPr>
              <a:t> за </a:t>
            </a:r>
            <a:r>
              <a:rPr lang="ru-RU" sz="3900" dirty="0" err="1">
                <a:solidFill>
                  <a:schemeClr val="tx1"/>
                </a:solidFill>
                <a:latin typeface="Arial" panose="020B0604020202020204" pitchFamily="34" charset="0"/>
                <a:cs typeface="Arial" panose="020B0604020202020204" pitchFamily="34" charset="0"/>
              </a:rPr>
              <a:t>повними</a:t>
            </a:r>
            <a:r>
              <a:rPr lang="ru-RU" sz="3900" dirty="0">
                <a:solidFill>
                  <a:schemeClr val="tx1"/>
                </a:solidFill>
                <a:latin typeface="Arial" panose="020B0604020202020204" pitchFamily="34" charset="0"/>
                <a:cs typeface="Arial" panose="020B0604020202020204" pitchFamily="34" charset="0"/>
              </a:rPr>
              <a:t> та </a:t>
            </a:r>
            <a:r>
              <a:rPr lang="ru-RU" sz="3900" dirty="0" err="1">
                <a:solidFill>
                  <a:schemeClr val="tx1"/>
                </a:solidFill>
                <a:latin typeface="Arial" panose="020B0604020202020204" pitchFamily="34" charset="0"/>
                <a:cs typeface="Arial" panose="020B0604020202020204" pitchFamily="34" charset="0"/>
              </a:rPr>
              <a:t>змінними</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витратами</a:t>
            </a:r>
            <a:r>
              <a:rPr lang="ru-RU" sz="3900" dirty="0">
                <a:solidFill>
                  <a:schemeClr val="tx1"/>
                </a:solidFill>
                <a:latin typeface="Arial" panose="020B0604020202020204" pitchFamily="34" charset="0"/>
                <a:cs typeface="Arial" panose="020B0604020202020204" pitchFamily="34" charset="0"/>
              </a:rPr>
              <a:t>.</a:t>
            </a:r>
            <a:endParaRPr lang="uk-UA" sz="3900" dirty="0">
              <a:solidFill>
                <a:schemeClr val="tx1"/>
              </a:solidFill>
              <a:latin typeface="Arial" panose="020B0604020202020204" pitchFamily="34" charset="0"/>
              <a:cs typeface="Arial" panose="020B0604020202020204" pitchFamily="34" charset="0"/>
            </a:endParaRPr>
          </a:p>
          <a:p>
            <a:endParaRPr lang="uk-UA" sz="3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91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979055" y="1176868"/>
            <a:ext cx="9319490" cy="706964"/>
          </a:xfrm>
        </p:spPr>
        <p:txBody>
          <a:bodyPr/>
          <a:lstStyle/>
          <a:p>
            <a:pPr algn="ctr"/>
            <a:r>
              <a:rPr lang="ru-RU" sz="4000" b="1" dirty="0">
                <a:solidFill>
                  <a:schemeClr val="bg1"/>
                </a:solidFill>
                <a:latin typeface="Arial" panose="020B0604020202020204" pitchFamily="34" charset="0"/>
                <a:cs typeface="Arial" panose="020B0604020202020204" pitchFamily="34" charset="0"/>
              </a:rPr>
              <a:t>Теми, </a:t>
            </a:r>
            <a:r>
              <a:rPr lang="ru-RU" sz="4000" b="1" dirty="0" err="1">
                <a:solidFill>
                  <a:schemeClr val="bg1"/>
                </a:solidFill>
                <a:latin typeface="Arial" panose="020B0604020202020204" pitchFamily="34" charset="0"/>
                <a:cs typeface="Arial" panose="020B0604020202020204" pitchFamily="34" charset="0"/>
              </a:rPr>
              <a:t>що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охоплюються</a:t>
            </a:r>
            <a:r>
              <a:rPr lang="ru-RU" sz="4000" b="1" dirty="0">
                <a:solidFill>
                  <a:schemeClr val="bg1"/>
                </a:solidFill>
                <a:latin typeface="Arial" panose="020B0604020202020204" pitchFamily="34" charset="0"/>
                <a:cs typeface="Arial" panose="020B0604020202020204" pitchFamily="34" charset="0"/>
              </a:rPr>
              <a:t> Основами </a:t>
            </a:r>
            <a:r>
              <a:rPr lang="ru-RU" sz="4000" b="1" dirty="0" err="1">
                <a:solidFill>
                  <a:schemeClr val="bg1"/>
                </a:solidFill>
                <a:latin typeface="Arial" panose="020B0604020202020204" pitchFamily="34" charset="0"/>
                <a:cs typeface="Arial" panose="020B0604020202020204" pitchFamily="34" charset="0"/>
              </a:rPr>
              <a:t>управлінського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обліку</a:t>
            </a:r>
            <a:r>
              <a:rPr lang="ru-RU" sz="4000" b="1" dirty="0">
                <a:solidFill>
                  <a:schemeClr val="bg1"/>
                </a:solidFill>
                <a:latin typeface="Arial" panose="020B0604020202020204" pitchFamily="34" charset="0"/>
                <a:cs typeface="Arial" panose="020B0604020202020204" pitchFamily="34" charset="0"/>
              </a:rPr>
              <a:t> (BA2) </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4182151"/>
          </a:xfrm>
        </p:spPr>
        <p:txBody>
          <a:bodyPr>
            <a:normAutofit fontScale="92500" lnSpcReduction="20000"/>
          </a:bodyPr>
          <a:lstStyle/>
          <a:p>
            <a:pPr marL="0" indent="0">
              <a:buNone/>
            </a:pPr>
            <a:r>
              <a:rPr lang="uk-UA" sz="3600" b="1" i="1" dirty="0">
                <a:solidFill>
                  <a:schemeClr val="tx1"/>
                </a:solidFill>
                <a:latin typeface="Arial" panose="020B0604020202020204" pitchFamily="34" charset="0"/>
                <a:cs typeface="Arial" panose="020B0604020202020204" pitchFamily="34" charset="0"/>
              </a:rPr>
              <a:t>Планування та контроль (30%)</a:t>
            </a:r>
          </a:p>
          <a:p>
            <a:r>
              <a:rPr lang="ru-RU" sz="3900" dirty="0" err="1">
                <a:solidFill>
                  <a:schemeClr val="tx1"/>
                </a:solidFill>
                <a:latin typeface="Arial" panose="020B0604020202020204" pitchFamily="34" charset="0"/>
                <a:cs typeface="Arial" panose="020B0604020202020204" pitchFamily="34" charset="0"/>
              </a:rPr>
              <a:t>Підготуйте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бюджети</a:t>
            </a:r>
            <a:r>
              <a:rPr lang="ru-RU" sz="3900" dirty="0">
                <a:solidFill>
                  <a:schemeClr val="tx1"/>
                </a:solidFill>
                <a:latin typeface="Arial" panose="020B0604020202020204" pitchFamily="34" charset="0"/>
                <a:cs typeface="Arial" panose="020B0604020202020204" pitchFamily="34" charset="0"/>
              </a:rPr>
              <a:t> для </a:t>
            </a:r>
            <a:r>
              <a:rPr lang="ru-RU" sz="3900" dirty="0" err="1">
                <a:solidFill>
                  <a:schemeClr val="tx1"/>
                </a:solidFill>
                <a:latin typeface="Arial" panose="020B0604020202020204" pitchFamily="34" charset="0"/>
                <a:cs typeface="Arial" panose="020B0604020202020204" pitchFamily="34" charset="0"/>
              </a:rPr>
              <a:t>планування</a:t>
            </a:r>
            <a:r>
              <a:rPr lang="ru-RU" sz="3900" dirty="0">
                <a:solidFill>
                  <a:schemeClr val="tx1"/>
                </a:solidFill>
                <a:latin typeface="Arial" panose="020B0604020202020204" pitchFamily="34" charset="0"/>
                <a:cs typeface="Arial" panose="020B0604020202020204" pitchFamily="34" charset="0"/>
              </a:rPr>
              <a:t> та контролю</a:t>
            </a:r>
            <a:r>
              <a:rPr lang="en-US" sz="3900" dirty="0">
                <a:solidFill>
                  <a:schemeClr val="tx1"/>
                </a:solidFill>
                <a:latin typeface="Arial" panose="020B0604020202020204" pitchFamily="34" charset="0"/>
                <a:cs typeface="Arial" panose="020B0604020202020204" pitchFamily="34" charset="0"/>
              </a:rPr>
              <a:t>.</a:t>
            </a:r>
            <a:endParaRPr lang="uk-UA" sz="3900" dirty="0">
              <a:solidFill>
                <a:schemeClr val="tx1"/>
              </a:solidFill>
              <a:latin typeface="Arial" panose="020B0604020202020204" pitchFamily="34" charset="0"/>
              <a:cs typeface="Arial" panose="020B0604020202020204" pitchFamily="34" charset="0"/>
            </a:endParaRPr>
          </a:p>
          <a:p>
            <a:r>
              <a:rPr lang="ru-RU" sz="3900" dirty="0" err="1">
                <a:solidFill>
                  <a:schemeClr val="tx1"/>
                </a:solidFill>
                <a:latin typeface="Arial" panose="020B0604020202020204" pitchFamily="34" charset="0"/>
                <a:cs typeface="Arial" panose="020B0604020202020204" pitchFamily="34" charset="0"/>
              </a:rPr>
              <a:t>Застосуйте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аналіз</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відхилень</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щоб</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узгодити</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запланований</a:t>
            </a:r>
            <a:r>
              <a:rPr lang="ru-RU" sz="3900" dirty="0">
                <a:solidFill>
                  <a:schemeClr val="tx1"/>
                </a:solidFill>
                <a:latin typeface="Arial" panose="020B0604020202020204" pitchFamily="34" charset="0"/>
                <a:cs typeface="Arial" panose="020B0604020202020204" pitchFamily="34" charset="0"/>
              </a:rPr>
              <a:t> та </a:t>
            </a:r>
            <a:r>
              <a:rPr lang="ru-RU" sz="3900" dirty="0" err="1">
                <a:solidFill>
                  <a:schemeClr val="tx1"/>
                </a:solidFill>
                <a:latin typeface="Arial" panose="020B0604020202020204" pitchFamily="34" charset="0"/>
                <a:cs typeface="Arial" panose="020B0604020202020204" pitchFamily="34" charset="0"/>
              </a:rPr>
              <a:t>фактичний</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прибуток</a:t>
            </a:r>
            <a:r>
              <a:rPr lang="ru-RU" sz="3900" dirty="0">
                <a:solidFill>
                  <a:schemeClr val="tx1"/>
                </a:solidFill>
                <a:latin typeface="Arial" panose="020B0604020202020204" pitchFamily="34" charset="0"/>
                <a:cs typeface="Arial" panose="020B0604020202020204" pitchFamily="34" charset="0"/>
              </a:rPr>
              <a:t> у </a:t>
            </a:r>
            <a:r>
              <a:rPr lang="ru-RU" sz="3900" dirty="0" err="1">
                <a:solidFill>
                  <a:schemeClr val="tx1"/>
                </a:solidFill>
                <a:latin typeface="Arial" panose="020B0604020202020204" pitchFamily="34" charset="0"/>
                <a:cs typeface="Arial" panose="020B0604020202020204" pitchFamily="34" charset="0"/>
              </a:rPr>
              <a:t>форматі</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калькулювання</a:t>
            </a:r>
            <a:r>
              <a:rPr lang="ru-RU" sz="3900" dirty="0">
                <a:solidFill>
                  <a:schemeClr val="tx1"/>
                </a:solidFill>
                <a:latin typeface="Arial" panose="020B0604020202020204" pitchFamily="34" charset="0"/>
                <a:cs typeface="Arial" panose="020B0604020202020204" pitchFamily="34" charset="0"/>
              </a:rPr>
              <a:t> за </a:t>
            </a:r>
            <a:r>
              <a:rPr lang="ru-RU" sz="3900" dirty="0" err="1">
                <a:solidFill>
                  <a:schemeClr val="tx1"/>
                </a:solidFill>
                <a:latin typeface="Arial" panose="020B0604020202020204" pitchFamily="34" charset="0"/>
                <a:cs typeface="Arial" panose="020B0604020202020204" pitchFamily="34" charset="0"/>
              </a:rPr>
              <a:t>змінними</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витратами</a:t>
            </a:r>
            <a:r>
              <a:rPr lang="ru-RU" sz="3900" dirty="0">
                <a:solidFill>
                  <a:schemeClr val="tx1"/>
                </a:solidFill>
                <a:latin typeface="Arial" panose="020B0604020202020204" pitchFamily="34" charset="0"/>
                <a:cs typeface="Arial" panose="020B0604020202020204" pitchFamily="34" charset="0"/>
              </a:rPr>
              <a:t>.</a:t>
            </a:r>
          </a:p>
          <a:p>
            <a:r>
              <a:rPr lang="ru-RU" sz="3900" dirty="0" err="1">
                <a:solidFill>
                  <a:schemeClr val="tx1"/>
                </a:solidFill>
                <a:latin typeface="Arial" panose="020B0604020202020204" pitchFamily="34" charset="0"/>
                <a:cs typeface="Arial" panose="020B0604020202020204" pitchFamily="34" charset="0"/>
              </a:rPr>
              <a:t>Розрахуйте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відповідні</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фінансові</a:t>
            </a:r>
            <a:r>
              <a:rPr lang="ru-RU" sz="3900" dirty="0">
                <a:solidFill>
                  <a:schemeClr val="tx1"/>
                </a:solidFill>
                <a:latin typeface="Arial" panose="020B0604020202020204" pitchFamily="34" charset="0"/>
                <a:cs typeface="Arial" panose="020B0604020202020204" pitchFamily="34" charset="0"/>
              </a:rPr>
              <a:t> та </a:t>
            </a:r>
            <a:r>
              <a:rPr lang="ru-RU" sz="3900" dirty="0" err="1">
                <a:solidFill>
                  <a:schemeClr val="tx1"/>
                </a:solidFill>
                <a:latin typeface="Arial" panose="020B0604020202020204" pitchFamily="34" charset="0"/>
                <a:cs typeface="Arial" panose="020B0604020202020204" pitchFamily="34" charset="0"/>
              </a:rPr>
              <a:t>нефінансові</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показники</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ефективності</a:t>
            </a:r>
            <a:r>
              <a:rPr lang="ru-RU" sz="3900" dirty="0">
                <a:solidFill>
                  <a:schemeClr val="tx1"/>
                </a:solidFill>
                <a:latin typeface="Arial" panose="020B0604020202020204" pitchFamily="34" charset="0"/>
                <a:cs typeface="Arial" panose="020B0604020202020204" pitchFamily="34" charset="0"/>
              </a:rPr>
              <a:t>.</a:t>
            </a:r>
          </a:p>
          <a:p>
            <a:r>
              <a:rPr lang="ru-RU" sz="3900" dirty="0" err="1">
                <a:solidFill>
                  <a:schemeClr val="tx1"/>
                </a:solidFill>
                <a:latin typeface="Arial" panose="020B0604020202020204" pitchFamily="34" charset="0"/>
                <a:cs typeface="Arial" panose="020B0604020202020204" pitchFamily="34" charset="0"/>
              </a:rPr>
              <a:t>Готуйте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рахунки</a:t>
            </a:r>
            <a:r>
              <a:rPr lang="ru-RU" sz="3900" dirty="0">
                <a:solidFill>
                  <a:schemeClr val="tx1"/>
                </a:solidFill>
                <a:latin typeface="Arial" panose="020B0604020202020204" pitchFamily="34" charset="0"/>
                <a:cs typeface="Arial" panose="020B0604020202020204" pitchFamily="34" charset="0"/>
              </a:rPr>
              <a:t> та </a:t>
            </a:r>
            <a:r>
              <a:rPr lang="ru-RU" sz="3900" dirty="0" err="1">
                <a:solidFill>
                  <a:schemeClr val="tx1"/>
                </a:solidFill>
                <a:latin typeface="Arial" panose="020B0604020202020204" pitchFamily="34" charset="0"/>
                <a:cs typeface="Arial" panose="020B0604020202020204" pitchFamily="34" charset="0"/>
              </a:rPr>
              <a:t>звіти</a:t>
            </a:r>
            <a:r>
              <a:rPr lang="ru-RU" sz="3900" dirty="0">
                <a:solidFill>
                  <a:schemeClr val="tx1"/>
                </a:solidFill>
                <a:latin typeface="Arial" panose="020B0604020202020204" pitchFamily="34" charset="0"/>
                <a:cs typeface="Arial" panose="020B0604020202020204" pitchFamily="34" charset="0"/>
              </a:rPr>
              <a:t> для </a:t>
            </a:r>
            <a:r>
              <a:rPr lang="ru-RU" sz="3900" dirty="0" err="1">
                <a:solidFill>
                  <a:schemeClr val="tx1"/>
                </a:solidFill>
                <a:latin typeface="Arial" panose="020B0604020202020204" pitchFamily="34" charset="0"/>
                <a:cs typeface="Arial" panose="020B0604020202020204" pitchFamily="34" charset="0"/>
              </a:rPr>
              <a:t>менеджерів</a:t>
            </a:r>
            <a:r>
              <a:rPr lang="ru-RU" sz="3900" dirty="0">
                <a:solidFill>
                  <a:schemeClr val="tx1"/>
                </a:solidFill>
                <a:latin typeface="Arial" panose="020B0604020202020204" pitchFamily="34" charset="0"/>
                <a:cs typeface="Arial" panose="020B0604020202020204" pitchFamily="34" charset="0"/>
              </a:rPr>
              <a:t>.</a:t>
            </a:r>
          </a:p>
          <a:p>
            <a:endParaRPr lang="uk-UA" sz="3900" dirty="0">
              <a:solidFill>
                <a:schemeClr val="tx1"/>
              </a:solidFill>
              <a:latin typeface="Arial" panose="020B0604020202020204" pitchFamily="34" charset="0"/>
              <a:cs typeface="Arial" panose="020B0604020202020204" pitchFamily="34" charset="0"/>
            </a:endParaRPr>
          </a:p>
          <a:p>
            <a:endParaRPr lang="uk-UA" sz="3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57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5E1C-ECB5-4890-9155-4E1D9F7200CB}"/>
              </a:ext>
            </a:extLst>
          </p:cNvPr>
          <p:cNvSpPr>
            <a:spLocks noGrp="1"/>
          </p:cNvSpPr>
          <p:nvPr>
            <p:ph type="title"/>
          </p:nvPr>
        </p:nvSpPr>
        <p:spPr>
          <a:xfrm>
            <a:off x="979055" y="1176868"/>
            <a:ext cx="9319490" cy="706964"/>
          </a:xfrm>
        </p:spPr>
        <p:txBody>
          <a:bodyPr/>
          <a:lstStyle/>
          <a:p>
            <a:pPr algn="ctr"/>
            <a:r>
              <a:rPr lang="ru-RU" sz="4000" b="1" dirty="0">
                <a:solidFill>
                  <a:schemeClr val="bg1"/>
                </a:solidFill>
                <a:latin typeface="Arial" panose="020B0604020202020204" pitchFamily="34" charset="0"/>
                <a:cs typeface="Arial" panose="020B0604020202020204" pitchFamily="34" charset="0"/>
              </a:rPr>
              <a:t>Теми, </a:t>
            </a:r>
            <a:r>
              <a:rPr lang="ru-RU" sz="4000" b="1" dirty="0" err="1">
                <a:solidFill>
                  <a:schemeClr val="bg1"/>
                </a:solidFill>
                <a:latin typeface="Arial" panose="020B0604020202020204" pitchFamily="34" charset="0"/>
                <a:cs typeface="Arial" panose="020B0604020202020204" pitchFamily="34" charset="0"/>
              </a:rPr>
              <a:t>що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охоплюються</a:t>
            </a:r>
            <a:r>
              <a:rPr lang="ru-RU" sz="4000" b="1" dirty="0">
                <a:solidFill>
                  <a:schemeClr val="bg1"/>
                </a:solidFill>
                <a:latin typeface="Arial" panose="020B0604020202020204" pitchFamily="34" charset="0"/>
                <a:cs typeface="Arial" panose="020B0604020202020204" pitchFamily="34" charset="0"/>
              </a:rPr>
              <a:t> Основами </a:t>
            </a:r>
            <a:r>
              <a:rPr lang="ru-RU" sz="4000" b="1" dirty="0" err="1">
                <a:solidFill>
                  <a:schemeClr val="bg1"/>
                </a:solidFill>
                <a:latin typeface="Arial" panose="020B0604020202020204" pitchFamily="34" charset="0"/>
                <a:cs typeface="Arial" panose="020B0604020202020204" pitchFamily="34" charset="0"/>
              </a:rPr>
              <a:t>управлінського</a:t>
            </a:r>
            <a:r>
              <a:rPr lang="ru-RU" sz="4000" b="1" dirty="0">
                <a:solidFill>
                  <a:schemeClr val="bg1"/>
                </a:solidFill>
                <a:latin typeface="Arial" panose="020B0604020202020204" pitchFamily="34" charset="0"/>
                <a:cs typeface="Arial" panose="020B0604020202020204" pitchFamily="34" charset="0"/>
              </a:rPr>
              <a:t> </a:t>
            </a:r>
            <a:r>
              <a:rPr lang="ru-RU" sz="4000" b="1" dirty="0" err="1">
                <a:solidFill>
                  <a:schemeClr val="bg1"/>
                </a:solidFill>
                <a:latin typeface="Arial" panose="020B0604020202020204" pitchFamily="34" charset="0"/>
                <a:cs typeface="Arial" panose="020B0604020202020204" pitchFamily="34" charset="0"/>
              </a:rPr>
              <a:t>обліку</a:t>
            </a:r>
            <a:r>
              <a:rPr lang="ru-RU" sz="4000" b="1" dirty="0">
                <a:solidFill>
                  <a:schemeClr val="bg1"/>
                </a:solidFill>
                <a:latin typeface="Arial" panose="020B0604020202020204" pitchFamily="34" charset="0"/>
                <a:cs typeface="Arial" panose="020B0604020202020204" pitchFamily="34" charset="0"/>
              </a:rPr>
              <a:t> (BA2) </a:t>
            </a:r>
            <a:br>
              <a:rPr lang="en-US" dirty="0">
                <a:solidFill>
                  <a:schemeClr val="bg1"/>
                </a:solidFill>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B49AA2-1F8B-4ED7-B1D1-E02175AD248C}"/>
              </a:ext>
            </a:extLst>
          </p:cNvPr>
          <p:cNvSpPr>
            <a:spLocks noGrp="1"/>
          </p:cNvSpPr>
          <p:nvPr>
            <p:ph idx="1"/>
          </p:nvPr>
        </p:nvSpPr>
        <p:spPr>
          <a:xfrm>
            <a:off x="637309" y="2541922"/>
            <a:ext cx="11296072" cy="4182151"/>
          </a:xfrm>
        </p:spPr>
        <p:txBody>
          <a:bodyPr>
            <a:normAutofit fontScale="92500"/>
          </a:bodyPr>
          <a:lstStyle/>
          <a:p>
            <a:pPr marL="0" indent="0">
              <a:buNone/>
            </a:pPr>
            <a:r>
              <a:rPr lang="uk-UA" sz="3600" b="1" i="1" dirty="0">
                <a:solidFill>
                  <a:schemeClr val="tx1"/>
                </a:solidFill>
                <a:latin typeface="Arial" panose="020B0604020202020204" pitchFamily="34" charset="0"/>
                <a:cs typeface="Arial" panose="020B0604020202020204" pitchFamily="34" charset="0"/>
              </a:rPr>
              <a:t>Прийняття рішень (35%)</a:t>
            </a:r>
          </a:p>
          <a:p>
            <a:r>
              <a:rPr lang="ru-RU" sz="3900" dirty="0" err="1">
                <a:solidFill>
                  <a:schemeClr val="tx1"/>
                </a:solidFill>
                <a:latin typeface="Arial" panose="020B0604020202020204" pitchFamily="34" charset="0"/>
                <a:cs typeface="Arial" panose="020B0604020202020204" pitchFamily="34" charset="0"/>
              </a:rPr>
              <a:t>Продемонструйте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вплив</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ризику</a:t>
            </a:r>
            <a:r>
              <a:rPr lang="ru-RU" sz="3900" dirty="0">
                <a:solidFill>
                  <a:schemeClr val="tx1"/>
                </a:solidFill>
                <a:latin typeface="Arial" panose="020B0604020202020204" pitchFamily="34" charset="0"/>
                <a:cs typeface="Arial" panose="020B0604020202020204" pitchFamily="34" charset="0"/>
              </a:rPr>
              <a:t>.</a:t>
            </a:r>
          </a:p>
          <a:p>
            <a:r>
              <a:rPr lang="ru-RU" sz="3900" dirty="0" err="1">
                <a:solidFill>
                  <a:schemeClr val="tx1"/>
                </a:solidFill>
                <a:latin typeface="Arial" panose="020B0604020202020204" pitchFamily="34" charset="0"/>
                <a:cs typeface="Arial" panose="020B0604020202020204" pitchFamily="34" charset="0"/>
              </a:rPr>
              <a:t>Продемонструйте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використання</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відповідних</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прийомів</a:t>
            </a:r>
            <a:r>
              <a:rPr lang="ru-RU" sz="3900" dirty="0">
                <a:solidFill>
                  <a:schemeClr val="tx1"/>
                </a:solidFill>
                <a:latin typeface="Arial" panose="020B0604020202020204" pitchFamily="34" charset="0"/>
                <a:cs typeface="Arial" panose="020B0604020202020204" pitchFamily="34" charset="0"/>
              </a:rPr>
              <a:t> для </a:t>
            </a:r>
            <a:r>
              <a:rPr lang="ru-RU" sz="3900" dirty="0" err="1">
                <a:solidFill>
                  <a:schemeClr val="tx1"/>
                </a:solidFill>
                <a:latin typeface="Arial" panose="020B0604020202020204" pitchFamily="34" charset="0"/>
                <a:cs typeface="Arial" panose="020B0604020202020204" pitchFamily="34" charset="0"/>
              </a:rPr>
              <a:t>прийняття</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короткострокових</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рішень</a:t>
            </a:r>
            <a:r>
              <a:rPr lang="ru-RU" sz="3900" dirty="0">
                <a:solidFill>
                  <a:schemeClr val="tx1"/>
                </a:solidFill>
                <a:latin typeface="Arial" panose="020B0604020202020204" pitchFamily="34" charset="0"/>
                <a:cs typeface="Arial" panose="020B0604020202020204" pitchFamily="34" charset="0"/>
              </a:rPr>
              <a:t>.</a:t>
            </a:r>
          </a:p>
          <a:p>
            <a:r>
              <a:rPr lang="ru-RU" sz="3900" dirty="0" err="1">
                <a:solidFill>
                  <a:schemeClr val="tx1"/>
                </a:solidFill>
                <a:latin typeface="Arial" panose="020B0604020202020204" pitchFamily="34" charset="0"/>
                <a:cs typeface="Arial" panose="020B0604020202020204" pitchFamily="34" charset="0"/>
              </a:rPr>
              <a:t>Продемонструйте</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використання</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відповідних</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методів</a:t>
            </a:r>
            <a:r>
              <a:rPr lang="ru-RU" sz="3900" dirty="0">
                <a:solidFill>
                  <a:schemeClr val="tx1"/>
                </a:solidFill>
                <a:latin typeface="Arial" panose="020B0604020202020204" pitchFamily="34" charset="0"/>
                <a:cs typeface="Arial" panose="020B0604020202020204" pitchFamily="34" charset="0"/>
              </a:rPr>
              <a:t> для </a:t>
            </a:r>
            <a:r>
              <a:rPr lang="ru-RU" sz="3900" dirty="0" err="1">
                <a:solidFill>
                  <a:schemeClr val="tx1"/>
                </a:solidFill>
                <a:latin typeface="Arial" panose="020B0604020202020204" pitchFamily="34" charset="0"/>
                <a:cs typeface="Arial" panose="020B0604020202020204" pitchFamily="34" charset="0"/>
              </a:rPr>
              <a:t>прийняття</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довгострокових</a:t>
            </a:r>
            <a:r>
              <a:rPr lang="ru-RU" sz="3900" dirty="0">
                <a:solidFill>
                  <a:schemeClr val="tx1"/>
                </a:solidFill>
                <a:latin typeface="Arial" panose="020B0604020202020204" pitchFamily="34" charset="0"/>
                <a:cs typeface="Arial" panose="020B0604020202020204" pitchFamily="34" charset="0"/>
              </a:rPr>
              <a:t> </a:t>
            </a:r>
            <a:r>
              <a:rPr lang="ru-RU" sz="3900" dirty="0" err="1">
                <a:solidFill>
                  <a:schemeClr val="tx1"/>
                </a:solidFill>
                <a:latin typeface="Arial" panose="020B0604020202020204" pitchFamily="34" charset="0"/>
                <a:cs typeface="Arial" panose="020B0604020202020204" pitchFamily="34" charset="0"/>
              </a:rPr>
              <a:t>рішень</a:t>
            </a:r>
            <a:r>
              <a:rPr lang="ru-RU" sz="3900" dirty="0">
                <a:solidFill>
                  <a:schemeClr val="tx1"/>
                </a:solidFill>
                <a:latin typeface="Arial" panose="020B0604020202020204" pitchFamily="34" charset="0"/>
                <a:cs typeface="Arial" panose="020B0604020202020204" pitchFamily="34" charset="0"/>
              </a:rPr>
              <a:t>.</a:t>
            </a:r>
          </a:p>
          <a:p>
            <a:endParaRPr lang="ru-RU" sz="3900" dirty="0">
              <a:solidFill>
                <a:schemeClr val="tx1"/>
              </a:solidFill>
              <a:latin typeface="Arial" panose="020B0604020202020204" pitchFamily="34" charset="0"/>
              <a:cs typeface="Arial" panose="020B0604020202020204" pitchFamily="34" charset="0"/>
            </a:endParaRPr>
          </a:p>
          <a:p>
            <a:endParaRPr lang="ru-RU" sz="3900" dirty="0">
              <a:solidFill>
                <a:schemeClr val="tx1"/>
              </a:solidFill>
              <a:latin typeface="Arial" panose="020B0604020202020204" pitchFamily="34" charset="0"/>
              <a:cs typeface="Arial" panose="020B0604020202020204" pitchFamily="34" charset="0"/>
            </a:endParaRPr>
          </a:p>
          <a:p>
            <a:endParaRPr lang="ru-RU" sz="3900" dirty="0">
              <a:solidFill>
                <a:schemeClr val="tx1"/>
              </a:solidFill>
              <a:latin typeface="Arial" panose="020B0604020202020204" pitchFamily="34" charset="0"/>
              <a:cs typeface="Arial" panose="020B0604020202020204" pitchFamily="34" charset="0"/>
            </a:endParaRPr>
          </a:p>
          <a:p>
            <a:endParaRPr lang="uk-UA" sz="3900" dirty="0">
              <a:solidFill>
                <a:schemeClr val="tx1"/>
              </a:solidFill>
              <a:latin typeface="Arial" panose="020B0604020202020204" pitchFamily="34" charset="0"/>
              <a:cs typeface="Arial" panose="020B0604020202020204" pitchFamily="34" charset="0"/>
            </a:endParaRPr>
          </a:p>
          <a:p>
            <a:endParaRPr lang="uk-UA" sz="3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22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3953A-8173-4F61-8BCE-D15097BF27E3}"/>
              </a:ext>
            </a:extLst>
          </p:cNvPr>
          <p:cNvSpPr>
            <a:spLocks noGrp="1"/>
          </p:cNvSpPr>
          <p:nvPr>
            <p:ph type="title"/>
          </p:nvPr>
        </p:nvSpPr>
        <p:spPr>
          <a:xfrm>
            <a:off x="1154954" y="973668"/>
            <a:ext cx="9559228" cy="706964"/>
          </a:xfrm>
        </p:spPr>
        <p:txBody>
          <a:bodyPr/>
          <a:lstStyle/>
          <a:p>
            <a:r>
              <a:rPr lang="en-US" sz="4400" b="1" dirty="0">
                <a:solidFill>
                  <a:schemeClr val="bg1"/>
                </a:solidFill>
                <a:latin typeface="Arial" panose="020B0604020202020204" pitchFamily="34" charset="0"/>
                <a:cs typeface="Arial" panose="020B0604020202020204" pitchFamily="34" charset="0"/>
              </a:rPr>
              <a:t>How to prepare for the BA2</a:t>
            </a:r>
            <a:r>
              <a:rPr lang="uk-UA" sz="4400" b="1" dirty="0">
                <a:solidFill>
                  <a:schemeClr val="bg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exam?</a:t>
            </a:r>
            <a:endParaRPr lang="uk-UA" sz="4400" b="1" dirty="0">
              <a:solidFill>
                <a:schemeClr val="bg1"/>
              </a:solidFill>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7E4728CA-81F1-4456-A0F8-0A36590A728D}"/>
              </a:ext>
            </a:extLst>
          </p:cNvPr>
          <p:cNvSpPr>
            <a:spLocks noGrp="1"/>
          </p:cNvSpPr>
          <p:nvPr>
            <p:ph idx="1"/>
          </p:nvPr>
        </p:nvSpPr>
        <p:spPr>
          <a:xfrm>
            <a:off x="387928" y="2603500"/>
            <a:ext cx="11212946" cy="3954318"/>
          </a:xfrm>
        </p:spPr>
        <p:txBody>
          <a:bodyPr/>
          <a:lstStyle/>
          <a:p>
            <a:r>
              <a:rPr lang="en-US" sz="3600" dirty="0">
                <a:latin typeface="Arial" panose="020B0604020202020204" pitchFamily="34" charset="0"/>
                <a:cs typeface="Arial" panose="020B0604020202020204" pitchFamily="34" charset="0"/>
              </a:rPr>
              <a:t>independent preparation according to textbooks (see on the site of </a:t>
            </a:r>
            <a:r>
              <a:rPr lang="en-US" sz="3600" dirty="0">
                <a:latin typeface="Arial" panose="020B0604020202020204" pitchFamily="34" charset="0"/>
                <a:cs typeface="Arial" panose="020B0604020202020204" pitchFamily="34" charset="0"/>
                <a:hlinkClick r:id="rId2"/>
              </a:rPr>
              <a:t>ATC Ukraine</a:t>
            </a:r>
            <a:r>
              <a:rPr lang="en-US" sz="3600" dirty="0">
                <a:latin typeface="Arial" panose="020B0604020202020204" pitchFamily="34" charset="0"/>
                <a:cs typeface="Arial" panose="020B0604020202020204" pitchFamily="34" charset="0"/>
              </a:rPr>
              <a:t>)</a:t>
            </a:r>
          </a:p>
          <a:p>
            <a:r>
              <a:rPr lang="en-US" sz="3600" dirty="0">
                <a:latin typeface="Arial" panose="020B0604020202020204" pitchFamily="34" charset="0"/>
                <a:cs typeface="Arial" panose="020B0604020202020204" pitchFamily="34" charset="0"/>
              </a:rPr>
              <a:t>courses from the official provider CIMA - the company ATC Ukraine, details at the </a:t>
            </a:r>
            <a:r>
              <a:rPr lang="en-US" sz="3600" dirty="0">
                <a:latin typeface="Arial" panose="020B0604020202020204" pitchFamily="34" charset="0"/>
                <a:cs typeface="Arial" panose="020B0604020202020204" pitchFamily="34" charset="0"/>
                <a:hlinkClick r:id="rId2"/>
              </a:rPr>
              <a:t>link</a:t>
            </a:r>
            <a:r>
              <a:rPr lang="en-US" sz="3600" dirty="0">
                <a:latin typeface="Arial" panose="020B0604020202020204" pitchFamily="34" charset="0"/>
                <a:cs typeface="Arial" panose="020B0604020202020204" pitchFamily="34" charset="0"/>
              </a:rPr>
              <a:t>, beginning on November 17, 2021 (the early price is valid until November 1). </a:t>
            </a:r>
          </a:p>
          <a:p>
            <a:endParaRPr lang="uk-UA" dirty="0"/>
          </a:p>
        </p:txBody>
      </p:sp>
    </p:spTree>
    <p:extLst>
      <p:ext uri="{BB962C8B-B14F-4D97-AF65-F5344CB8AC3E}">
        <p14:creationId xmlns:p14="http://schemas.microsoft.com/office/powerpoint/2010/main" val="213426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073" y="973668"/>
            <a:ext cx="10889671" cy="706964"/>
          </a:xfrm>
        </p:spPr>
        <p:txBody>
          <a:bodyPr>
            <a:noAutofit/>
          </a:bodyPr>
          <a:lstStyle/>
          <a:p>
            <a:pPr algn="ctr"/>
            <a:r>
              <a:rPr lang="en-US" sz="3200" b="1" dirty="0">
                <a:solidFill>
                  <a:schemeClr val="bg1"/>
                </a:solidFill>
                <a:latin typeface="Arial" panose="020B0604020202020204" pitchFamily="34" charset="0"/>
                <a:ea typeface="Tahoma" pitchFamily="34" charset="0"/>
                <a:cs typeface="Arial" panose="020B0604020202020204" pitchFamily="34" charset="0"/>
              </a:rPr>
              <a:t>Bachelor's programs 071 </a:t>
            </a:r>
            <a:r>
              <a:rPr lang="uk-UA" sz="3200" b="1" dirty="0">
                <a:solidFill>
                  <a:schemeClr val="bg1"/>
                </a:solidFill>
                <a:latin typeface="Arial" panose="020B0604020202020204" pitchFamily="34" charset="0"/>
                <a:ea typeface="Tahoma" pitchFamily="34" charset="0"/>
                <a:cs typeface="Arial" panose="020B0604020202020204" pitchFamily="34" charset="0"/>
              </a:rPr>
              <a:t>«</a:t>
            </a:r>
            <a:r>
              <a:rPr lang="en-US" sz="3200" b="1" dirty="0">
                <a:solidFill>
                  <a:schemeClr val="bg1"/>
                </a:solidFill>
                <a:latin typeface="Arial" panose="020B0604020202020204" pitchFamily="34" charset="0"/>
                <a:ea typeface="Tahoma" pitchFamily="34" charset="0"/>
                <a:cs typeface="Arial" panose="020B0604020202020204" pitchFamily="34" charset="0"/>
              </a:rPr>
              <a:t>Accounting and Taxation</a:t>
            </a:r>
            <a:r>
              <a:rPr lang="uk-UA" sz="3200" b="1" dirty="0">
                <a:solidFill>
                  <a:schemeClr val="bg1"/>
                </a:solidFill>
                <a:latin typeface="Arial" panose="020B0604020202020204" pitchFamily="34" charset="0"/>
                <a:ea typeface="Tahoma" pitchFamily="34" charset="0"/>
                <a:cs typeface="Arial" panose="020B0604020202020204" pitchFamily="34" charset="0"/>
              </a:rPr>
              <a:t>»</a:t>
            </a:r>
            <a:r>
              <a:rPr lang="en-US" sz="3200" b="1" dirty="0">
                <a:solidFill>
                  <a:schemeClr val="bg1"/>
                </a:solidFill>
                <a:latin typeface="Arial" panose="020B0604020202020204" pitchFamily="34" charset="0"/>
                <a:ea typeface="Tahoma" pitchFamily="34" charset="0"/>
                <a:cs typeface="Arial" panose="020B0604020202020204" pitchFamily="34" charset="0"/>
              </a:rPr>
              <a:t> </a:t>
            </a:r>
            <a:r>
              <a:rPr lang="en-GB" sz="3200" b="1" dirty="0">
                <a:solidFill>
                  <a:schemeClr val="bg1"/>
                </a:solidFill>
                <a:latin typeface="Arial" panose="020B0604020202020204" pitchFamily="34" charset="0"/>
                <a:ea typeface="Tahoma" pitchFamily="34" charset="0"/>
                <a:cs typeface="Arial" panose="020B0604020202020204" pitchFamily="34" charset="0"/>
              </a:rPr>
              <a:t>was </a:t>
            </a:r>
            <a:r>
              <a:rPr lang="en-US" sz="3200" b="1" dirty="0">
                <a:solidFill>
                  <a:schemeClr val="bg1"/>
                </a:solidFill>
                <a:latin typeface="Arial" panose="020B0604020202020204" pitchFamily="34" charset="0"/>
                <a:ea typeface="Tahoma" pitchFamily="34" charset="0"/>
                <a:cs typeface="Arial" panose="020B0604020202020204" pitchFamily="34" charset="0"/>
              </a:rPr>
              <a:t>accredited by international professional organization</a:t>
            </a:r>
            <a:endParaRPr lang="uk-UA" sz="3200" b="1" dirty="0">
              <a:solidFill>
                <a:schemeClr val="bg1"/>
              </a:solidFill>
              <a:latin typeface="Arial" panose="020B0604020202020204" pitchFamily="34" charset="0"/>
              <a:ea typeface="Tahoma"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018" y="2707037"/>
            <a:ext cx="6797963" cy="275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06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A73D8-3DA6-4702-B154-1AA39F887F39}"/>
              </a:ext>
            </a:extLst>
          </p:cNvPr>
          <p:cNvSpPr>
            <a:spLocks noGrp="1"/>
          </p:cNvSpPr>
          <p:nvPr>
            <p:ph type="title"/>
          </p:nvPr>
        </p:nvSpPr>
        <p:spPr>
          <a:xfrm>
            <a:off x="1034882" y="1032164"/>
            <a:ext cx="8761413" cy="706964"/>
          </a:xfrm>
        </p:spPr>
        <p:txBody>
          <a:bodyPr/>
          <a:lstStyle/>
          <a:p>
            <a:pPr algn="ctr"/>
            <a:r>
              <a:rPr lang="en-US" sz="4400" b="1" dirty="0">
                <a:solidFill>
                  <a:schemeClr val="bg1"/>
                </a:solidFill>
              </a:rPr>
              <a:t>Thank you for your attention</a:t>
            </a:r>
            <a:r>
              <a:rPr lang="uk-UA" sz="4400" b="1" dirty="0">
                <a:solidFill>
                  <a:schemeClr val="bg1"/>
                </a:solidFill>
              </a:rPr>
              <a:t>!</a:t>
            </a:r>
            <a:br>
              <a:rPr lang="uk-UA" sz="4400" b="1" dirty="0">
                <a:solidFill>
                  <a:schemeClr val="bg1"/>
                </a:solidFill>
              </a:rPr>
            </a:br>
            <a:endParaRPr lang="uk-UA" sz="4400" b="1" dirty="0">
              <a:solidFill>
                <a:schemeClr val="bg1"/>
              </a:solidFill>
              <a:latin typeface="Arial" panose="020B0604020202020204" pitchFamily="34" charset="0"/>
              <a:cs typeface="Arial" panose="020B0604020202020204" pitchFamily="34" charset="0"/>
            </a:endParaRPr>
          </a:p>
        </p:txBody>
      </p:sp>
      <p:sp>
        <p:nvSpPr>
          <p:cNvPr id="5" name="Місце для вмісту 2">
            <a:extLst>
              <a:ext uri="{FF2B5EF4-FFF2-40B4-BE49-F238E27FC236}">
                <a16:creationId xmlns:a16="http://schemas.microsoft.com/office/drawing/2014/main" id="{2AA307E6-2E84-405A-A867-5F34C9ABDACB}"/>
              </a:ext>
            </a:extLst>
          </p:cNvPr>
          <p:cNvSpPr>
            <a:spLocks noGrp="1"/>
          </p:cNvSpPr>
          <p:nvPr>
            <p:ph idx="1"/>
          </p:nvPr>
        </p:nvSpPr>
        <p:spPr>
          <a:xfrm>
            <a:off x="1154954" y="2603500"/>
            <a:ext cx="8825659" cy="3416300"/>
          </a:xfrm>
        </p:spPr>
        <p:txBody>
          <a:bodyPr/>
          <a:lstStyle/>
          <a:p>
            <a:pPr marL="0" indent="0">
              <a:buNone/>
            </a:pPr>
            <a:r>
              <a:rPr lang="en-US" sz="2800" b="1" i="1" dirty="0">
                <a:solidFill>
                  <a:schemeClr val="tx1"/>
                </a:solidFill>
                <a:latin typeface="Arial" panose="020B0604020202020204" pitchFamily="34" charset="0"/>
                <a:cs typeface="Arial" panose="020B0604020202020204" pitchFamily="34" charset="0"/>
              </a:rPr>
              <a:t>For more information, please see: </a:t>
            </a:r>
            <a:r>
              <a:rPr lang="en-GB" sz="28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https://www.cimaglobal.com</a:t>
            </a:r>
            <a:endParaRPr lang="uk-UA" sz="2800" dirty="0">
              <a:solidFill>
                <a:schemeClr val="tx1"/>
              </a:solidFill>
              <a:latin typeface="Arial" panose="020B0604020202020204" pitchFamily="34" charset="0"/>
              <a:cs typeface="Arial" panose="020B0604020202020204" pitchFamily="34" charset="0"/>
            </a:endParaRPr>
          </a:p>
          <a:p>
            <a:pPr marL="0" indent="0">
              <a:buNone/>
            </a:pPr>
            <a:endParaRPr lang="uk-UA" sz="2800" dirty="0">
              <a:solidFill>
                <a:schemeClr val="tx1"/>
              </a:solidFill>
              <a:latin typeface="Arial" panose="020B0604020202020204" pitchFamily="34" charset="0"/>
              <a:cs typeface="Arial" panose="020B0604020202020204" pitchFamily="34" charset="0"/>
            </a:endParaRPr>
          </a:p>
          <a:p>
            <a:pPr marL="0" indent="0">
              <a:buNone/>
            </a:pPr>
            <a:r>
              <a:rPr lang="en-US" sz="2800" b="1" i="1" dirty="0">
                <a:solidFill>
                  <a:schemeClr val="tx1"/>
                </a:solidFill>
                <a:latin typeface="Arial" panose="020B0604020202020204" pitchFamily="34" charset="0"/>
                <a:cs typeface="Arial" panose="020B0604020202020204" pitchFamily="34" charset="0"/>
              </a:rPr>
              <a:t>Contact persons:</a:t>
            </a:r>
          </a:p>
          <a:p>
            <a:pPr marL="0" indent="0">
              <a:buNone/>
            </a:pPr>
            <a:r>
              <a:rPr lang="uk-UA" sz="2800" dirty="0">
                <a:solidFill>
                  <a:schemeClr val="tx1"/>
                </a:solidFill>
                <a:latin typeface="Arial" panose="020B0604020202020204" pitchFamily="34" charset="0"/>
                <a:cs typeface="Arial" panose="020B0604020202020204" pitchFamily="34" charset="0"/>
              </a:rPr>
              <a:t>Шевчук Віра Романівна </a:t>
            </a:r>
            <a:r>
              <a:rPr lang="en-US" sz="28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vira.shevchuk@lnu.edu.ua</a:t>
            </a:r>
            <a:endParaRPr lang="en-US" sz="2800" dirty="0">
              <a:solidFill>
                <a:schemeClr val="tx1"/>
              </a:solidFill>
              <a:latin typeface="Arial" panose="020B0604020202020204" pitchFamily="34" charset="0"/>
              <a:cs typeface="Arial" panose="020B0604020202020204" pitchFamily="34" charset="0"/>
            </a:endParaRPr>
          </a:p>
          <a:p>
            <a:pPr marL="0" indent="0">
              <a:buNone/>
            </a:pPr>
            <a:r>
              <a:rPr lang="uk-UA" sz="2800" dirty="0" err="1">
                <a:solidFill>
                  <a:schemeClr val="tx1"/>
                </a:solidFill>
                <a:latin typeface="Arial" panose="020B0604020202020204" pitchFamily="34" charset="0"/>
                <a:cs typeface="Arial" panose="020B0604020202020204" pitchFamily="34" charset="0"/>
              </a:rPr>
              <a:t>Струк</a:t>
            </a:r>
            <a:r>
              <a:rPr lang="uk-UA" sz="2800" dirty="0">
                <a:solidFill>
                  <a:schemeClr val="tx1"/>
                </a:solidFill>
                <a:latin typeface="Arial" panose="020B0604020202020204" pitchFamily="34" charset="0"/>
                <a:cs typeface="Arial" panose="020B0604020202020204" pitchFamily="34" charset="0"/>
              </a:rPr>
              <a:t> Наталія Семенівна </a:t>
            </a:r>
            <a:r>
              <a:rPr lang="en-GB" sz="28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nataliya.struk@lnu.edu.ua</a:t>
            </a:r>
            <a:endParaRPr lang="uk-UA" sz="2800" dirty="0">
              <a:solidFill>
                <a:schemeClr val="tx1"/>
              </a:solidFill>
              <a:latin typeface="Arial" panose="020B0604020202020204" pitchFamily="34" charset="0"/>
              <a:cs typeface="Arial" panose="020B0604020202020204" pitchFamily="34" charset="0"/>
            </a:endParaRP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74784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D16C4-8DC9-461B-ACC5-F3C4AD40D1D7}"/>
              </a:ext>
            </a:extLst>
          </p:cNvPr>
          <p:cNvSpPr>
            <a:spLocks noGrp="1"/>
          </p:cNvSpPr>
          <p:nvPr>
            <p:ph type="title"/>
          </p:nvPr>
        </p:nvSpPr>
        <p:spPr/>
        <p:txBody>
          <a:bodyPr/>
          <a:lstStyle/>
          <a:p>
            <a:endParaRPr lang="uk-UA"/>
          </a:p>
        </p:txBody>
      </p:sp>
      <p:pic>
        <p:nvPicPr>
          <p:cNvPr id="7" name="Рисунок 6">
            <a:extLst>
              <a:ext uri="{FF2B5EF4-FFF2-40B4-BE49-F238E27FC236}">
                <a16:creationId xmlns:a16="http://schemas.microsoft.com/office/drawing/2014/main" id="{948C2F87-DA0A-4C5B-98E7-FAF0D651F3B9}"/>
              </a:ext>
            </a:extLst>
          </p:cNvPr>
          <p:cNvPicPr>
            <a:picLocks noChangeAspect="1"/>
          </p:cNvPicPr>
          <p:nvPr/>
        </p:nvPicPr>
        <p:blipFill>
          <a:blip r:embed="rId2"/>
          <a:stretch>
            <a:fillRect/>
          </a:stretch>
        </p:blipFill>
        <p:spPr>
          <a:xfrm>
            <a:off x="630872" y="0"/>
            <a:ext cx="10930256" cy="6858001"/>
          </a:xfrm>
          <a:prstGeom prst="rect">
            <a:avLst/>
          </a:prstGeom>
        </p:spPr>
      </p:pic>
    </p:spTree>
    <p:extLst>
      <p:ext uri="{BB962C8B-B14F-4D97-AF65-F5344CB8AC3E}">
        <p14:creationId xmlns:p14="http://schemas.microsoft.com/office/powerpoint/2010/main" val="268652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766618" y="476672"/>
            <a:ext cx="10806546" cy="5970865"/>
          </a:xfrm>
          <a:prstGeom prst="rect">
            <a:avLst/>
          </a:prstGeom>
        </p:spPr>
        <p:txBody>
          <a:bodyPr wrap="square">
            <a:spAutoFit/>
          </a:bodyPr>
          <a:lstStyle/>
          <a:p>
            <a:pPr algn="ctr"/>
            <a:r>
              <a:rPr lang="en-US" sz="3600" b="1" dirty="0">
                <a:solidFill>
                  <a:schemeClr val="bg1"/>
                </a:solidFill>
                <a:latin typeface="Arial" panose="020B0604020202020204" pitchFamily="34" charset="0"/>
                <a:ea typeface="Tahoma" pitchFamily="34" charset="0"/>
                <a:cs typeface="Arial" panose="020B0604020202020204" pitchFamily="34" charset="0"/>
              </a:rPr>
              <a:t>CIMA</a:t>
            </a:r>
            <a:r>
              <a:rPr lang="uk-UA" sz="3600" b="1" dirty="0">
                <a:solidFill>
                  <a:schemeClr val="bg1"/>
                </a:solidFill>
                <a:latin typeface="Arial" panose="020B0604020202020204" pitchFamily="34" charset="0"/>
                <a:ea typeface="Tahoma" pitchFamily="34" charset="0"/>
                <a:cs typeface="Arial" panose="020B0604020202020204" pitchFamily="34" charset="0"/>
              </a:rPr>
              <a:t> </a:t>
            </a:r>
          </a:p>
          <a:p>
            <a:pPr algn="ctr"/>
            <a:r>
              <a:rPr lang="uk-UA" sz="3600" b="1" dirty="0">
                <a:solidFill>
                  <a:schemeClr val="bg1"/>
                </a:solidFill>
                <a:latin typeface="Arial" panose="020B0604020202020204" pitchFamily="34" charset="0"/>
                <a:ea typeface="Tahoma" pitchFamily="34" charset="0"/>
                <a:cs typeface="Arial" panose="020B0604020202020204" pitchFamily="34" charset="0"/>
              </a:rPr>
              <a:t>(</a:t>
            </a:r>
            <a:r>
              <a:rPr lang="en-US" sz="3600" b="1" dirty="0">
                <a:solidFill>
                  <a:schemeClr val="bg1"/>
                </a:solidFill>
                <a:latin typeface="Arial" panose="020B0604020202020204" pitchFamily="34" charset="0"/>
                <a:ea typeface="Tahoma" pitchFamily="34" charset="0"/>
                <a:cs typeface="Arial" panose="020B0604020202020204" pitchFamily="34" charset="0"/>
              </a:rPr>
              <a:t>Chartered Institute of Management Accountants</a:t>
            </a:r>
            <a:r>
              <a:rPr lang="uk-UA" sz="3600" b="1" dirty="0">
                <a:solidFill>
                  <a:schemeClr val="bg1"/>
                </a:solidFill>
                <a:latin typeface="Arial" panose="020B0604020202020204" pitchFamily="34" charset="0"/>
                <a:ea typeface="Tahoma" pitchFamily="34" charset="0"/>
                <a:cs typeface="Arial" panose="020B0604020202020204" pitchFamily="34" charset="0"/>
              </a:rPr>
              <a:t>) </a:t>
            </a:r>
          </a:p>
          <a:p>
            <a:pPr>
              <a:spcBef>
                <a:spcPts val="600"/>
              </a:spcBef>
              <a:spcAft>
                <a:spcPts val="600"/>
              </a:spcAft>
            </a:pPr>
            <a:endParaRPr lang="en-US" sz="2500" dirty="0">
              <a:latin typeface="Tahoma" pitchFamily="34" charset="0"/>
              <a:ea typeface="Tahoma" pitchFamily="34" charset="0"/>
              <a:cs typeface="Tahoma" pitchFamily="34" charset="0"/>
            </a:endParaRPr>
          </a:p>
          <a:p>
            <a:pPr>
              <a:spcBef>
                <a:spcPts val="600"/>
              </a:spcBef>
              <a:spcAft>
                <a:spcPts val="600"/>
              </a:spcAft>
            </a:pPr>
            <a:r>
              <a:rPr lang="en-US" sz="3200" dirty="0">
                <a:latin typeface="Tahoma" pitchFamily="34" charset="0"/>
                <a:ea typeface="Tahoma" pitchFamily="34" charset="0"/>
                <a:cs typeface="Tahoma" pitchFamily="34" charset="0"/>
              </a:rPr>
              <a:t>The Chartered Institute of Management Accountants (CIMA) is a UK based professional body offering training and qualification in management accountancy and related subjects. CIMA is the largest management accounting body in the world with 106 000 members.</a:t>
            </a:r>
          </a:p>
          <a:p>
            <a:pPr>
              <a:spcBef>
                <a:spcPts val="600"/>
              </a:spcBef>
              <a:spcAft>
                <a:spcPts val="600"/>
              </a:spcAft>
            </a:pPr>
            <a:r>
              <a:rPr lang="en-US" sz="3200" dirty="0">
                <a:latin typeface="Tahoma" pitchFamily="34" charset="0"/>
                <a:ea typeface="Tahoma" pitchFamily="34" charset="0"/>
                <a:cs typeface="Tahoma" pitchFamily="34" charset="0"/>
              </a:rPr>
              <a:t>In 2019, the bachelor's program in “Accounting and Taxation” was accredited by the CIMA.</a:t>
            </a:r>
          </a:p>
        </p:txBody>
      </p:sp>
    </p:spTree>
    <p:extLst>
      <p:ext uri="{BB962C8B-B14F-4D97-AF65-F5344CB8AC3E}">
        <p14:creationId xmlns:p14="http://schemas.microsoft.com/office/powerpoint/2010/main" val="272621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84D0753-11C1-46B9-B8C7-E19026105C70}"/>
              </a:ext>
            </a:extLst>
          </p:cNvPr>
          <p:cNvPicPr>
            <a:picLocks noChangeAspect="1"/>
          </p:cNvPicPr>
          <p:nvPr/>
        </p:nvPicPr>
        <p:blipFill>
          <a:blip r:embed="rId2"/>
          <a:stretch>
            <a:fillRect/>
          </a:stretch>
        </p:blipFill>
        <p:spPr>
          <a:xfrm>
            <a:off x="6217788" y="-6927"/>
            <a:ext cx="5095042" cy="6858000"/>
          </a:xfrm>
          <a:prstGeom prst="rect">
            <a:avLst/>
          </a:prstGeom>
        </p:spPr>
      </p:pic>
      <p:pic>
        <p:nvPicPr>
          <p:cNvPr id="7" name="Рисунок 6">
            <a:extLst>
              <a:ext uri="{FF2B5EF4-FFF2-40B4-BE49-F238E27FC236}">
                <a16:creationId xmlns:a16="http://schemas.microsoft.com/office/drawing/2014/main" id="{8BDF5A14-179B-48F5-81CD-BDF8D71299EF}"/>
              </a:ext>
            </a:extLst>
          </p:cNvPr>
          <p:cNvPicPr>
            <a:picLocks noChangeAspect="1"/>
          </p:cNvPicPr>
          <p:nvPr/>
        </p:nvPicPr>
        <p:blipFill>
          <a:blip r:embed="rId3"/>
          <a:stretch>
            <a:fillRect/>
          </a:stretch>
        </p:blipFill>
        <p:spPr>
          <a:xfrm>
            <a:off x="525337" y="27709"/>
            <a:ext cx="5026852" cy="6858000"/>
          </a:xfrm>
          <a:prstGeom prst="rect">
            <a:avLst/>
          </a:prstGeom>
        </p:spPr>
      </p:pic>
    </p:spTree>
    <p:extLst>
      <p:ext uri="{BB962C8B-B14F-4D97-AF65-F5344CB8AC3E}">
        <p14:creationId xmlns:p14="http://schemas.microsoft.com/office/powerpoint/2010/main" val="236560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86" y="964431"/>
            <a:ext cx="8761413" cy="706964"/>
          </a:xfrm>
        </p:spPr>
        <p:txBody>
          <a:bodyPr>
            <a:noAutofit/>
          </a:bodyPr>
          <a:lstStyle/>
          <a:p>
            <a:pPr algn="ctr"/>
            <a:r>
              <a:rPr lang="en-GB" sz="4400" b="1" dirty="0">
                <a:solidFill>
                  <a:schemeClr val="bg1"/>
                </a:solidFill>
                <a:latin typeface="Arial" panose="020B0604020202020204" pitchFamily="34" charset="0"/>
                <a:cs typeface="Arial" panose="020B0604020202020204" pitchFamily="34" charset="0"/>
              </a:rPr>
              <a:t>B</a:t>
            </a:r>
            <a:r>
              <a:rPr lang="en-US" sz="4400" b="1" dirty="0" err="1">
                <a:solidFill>
                  <a:schemeClr val="bg1"/>
                </a:solidFill>
                <a:latin typeface="Arial" panose="020B0604020202020204" pitchFamily="34" charset="0"/>
                <a:cs typeface="Arial" panose="020B0604020202020204" pitchFamily="34" charset="0"/>
              </a:rPr>
              <a:t>enefits</a:t>
            </a:r>
            <a:r>
              <a:rPr lang="en-US" sz="4400" b="1" dirty="0">
                <a:solidFill>
                  <a:schemeClr val="bg1"/>
                </a:solidFill>
                <a:latin typeface="Arial" panose="020B0604020202020204" pitchFamily="34" charset="0"/>
                <a:cs typeface="Arial" panose="020B0604020202020204" pitchFamily="34" charset="0"/>
              </a:rPr>
              <a:t> of </a:t>
            </a:r>
            <a:r>
              <a:rPr lang="uk-UA" sz="4400" b="1" dirty="0">
                <a:solidFill>
                  <a:schemeClr val="bg1"/>
                </a:solidFill>
                <a:latin typeface="Arial" panose="020B0604020202020204" pitchFamily="34" charset="0"/>
                <a:cs typeface="Arial" panose="020B0604020202020204" pitchFamily="34" charset="0"/>
              </a:rPr>
              <a:t>С</a:t>
            </a:r>
            <a:r>
              <a:rPr lang="en-US" sz="4400" b="1" dirty="0">
                <a:solidFill>
                  <a:schemeClr val="bg1"/>
                </a:solidFill>
                <a:latin typeface="Arial" panose="020B0604020202020204" pitchFamily="34" charset="0"/>
                <a:cs typeface="Arial" panose="020B0604020202020204" pitchFamily="34" charset="0"/>
              </a:rPr>
              <a:t>IMA accreditation</a:t>
            </a:r>
            <a:endParaRPr lang="uk-UA" sz="44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6424" y="2332037"/>
            <a:ext cx="11319939" cy="4525963"/>
          </a:xfrm>
        </p:spPr>
        <p:txBody>
          <a:bodyPr>
            <a:normAutofit/>
          </a:bodyPr>
          <a:lstStyle/>
          <a:p>
            <a:pPr marL="0" indent="0">
              <a:buNone/>
            </a:pP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Exemption accreditation confirms the compliance of bachelor's program in “Accounting and Taxation” with International Accounting Education Standards and enables the students of Ivan Franko University to obtain an international accounting qualification </a:t>
            </a:r>
            <a:r>
              <a:rPr lang="uk-UA" sz="3600" dirty="0">
                <a:solidFill>
                  <a:schemeClr val="tx1"/>
                </a:solidFill>
                <a:latin typeface="Tahoma" panose="020B0604030504040204" pitchFamily="34" charset="0"/>
                <a:ea typeface="Tahoma" panose="020B0604030504040204" pitchFamily="34" charset="0"/>
                <a:cs typeface="Tahoma" panose="020B0604030504040204" pitchFamily="34" charset="0"/>
              </a:rPr>
              <a:t>С</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IMA faster. </a:t>
            </a:r>
            <a:endParaRPr lang="uk-UA"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754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086CAD-6B13-491E-A461-1E0075DA670B}"/>
              </a:ext>
            </a:extLst>
          </p:cNvPr>
          <p:cNvSpPr>
            <a:spLocks noGrp="1"/>
          </p:cNvSpPr>
          <p:nvPr>
            <p:ph type="title"/>
          </p:nvPr>
        </p:nvSpPr>
        <p:spPr>
          <a:xfrm>
            <a:off x="623022" y="973668"/>
            <a:ext cx="10534506" cy="706964"/>
          </a:xfrm>
        </p:spPr>
        <p:txBody>
          <a:bodyPr/>
          <a:lstStyle/>
          <a:p>
            <a:pPr algn="ctr"/>
            <a:r>
              <a:rPr lang="en-US" sz="4400" b="1" dirty="0">
                <a:solidFill>
                  <a:schemeClr val="bg1"/>
                </a:solidFill>
                <a:latin typeface="Arial" panose="020B0604020202020204" pitchFamily="34" charset="0"/>
                <a:cs typeface="Arial" panose="020B0604020202020204" pitchFamily="34" charset="0"/>
              </a:rPr>
              <a:t>University Partnership Memorandum of </a:t>
            </a:r>
            <a:r>
              <a:rPr lang="en-US" sz="4400" b="1" dirty="0" err="1">
                <a:solidFill>
                  <a:schemeClr val="bg1"/>
                </a:solidFill>
                <a:latin typeface="Arial" panose="020B0604020202020204" pitchFamily="34" charset="0"/>
                <a:cs typeface="Arial" panose="020B0604020202020204" pitchFamily="34" charset="0"/>
              </a:rPr>
              <a:t>Uderstanding</a:t>
            </a:r>
            <a:endParaRPr lang="uk-UA" sz="4400" b="1" dirty="0">
              <a:solidFill>
                <a:schemeClr val="bg1"/>
              </a:solidFill>
              <a:latin typeface="Arial" panose="020B0604020202020204" pitchFamily="34" charset="0"/>
              <a:cs typeface="Arial" panose="020B0604020202020204" pitchFamily="34" charset="0"/>
            </a:endParaRPr>
          </a:p>
        </p:txBody>
      </p:sp>
      <p:sp>
        <p:nvSpPr>
          <p:cNvPr id="6" name="Місце для вмісту 2">
            <a:extLst>
              <a:ext uri="{FF2B5EF4-FFF2-40B4-BE49-F238E27FC236}">
                <a16:creationId xmlns:a16="http://schemas.microsoft.com/office/drawing/2014/main" id="{732E2ACB-BAF0-4072-A475-872097F1898F}"/>
              </a:ext>
            </a:extLst>
          </p:cNvPr>
          <p:cNvSpPr>
            <a:spLocks noGrp="1"/>
          </p:cNvSpPr>
          <p:nvPr>
            <p:ph idx="1"/>
          </p:nvPr>
        </p:nvSpPr>
        <p:spPr>
          <a:xfrm>
            <a:off x="570128" y="2239818"/>
            <a:ext cx="11051743" cy="4618182"/>
          </a:xfrm>
        </p:spPr>
        <p:txBody>
          <a:bodyPr>
            <a:noAutofit/>
          </a:bodyPr>
          <a:lstStyle/>
          <a:p>
            <a:pPr marL="0" indent="0">
              <a:buNone/>
            </a:pPr>
            <a:r>
              <a:rPr lang="en-US" sz="3200" dirty="0">
                <a:solidFill>
                  <a:schemeClr val="tx1"/>
                </a:solidFill>
                <a:latin typeface="Arial" panose="020B0604020202020204" pitchFamily="34" charset="0"/>
                <a:cs typeface="Arial" panose="020B0604020202020204" pitchFamily="34" charset="0"/>
              </a:rPr>
              <a:t>Memorandum of </a:t>
            </a:r>
            <a:r>
              <a:rPr lang="en-US" sz="3200" dirty="0" err="1">
                <a:solidFill>
                  <a:schemeClr val="tx1"/>
                </a:solidFill>
                <a:latin typeface="Arial" panose="020B0604020202020204" pitchFamily="34" charset="0"/>
                <a:cs typeface="Arial" panose="020B0604020202020204" pitchFamily="34" charset="0"/>
              </a:rPr>
              <a:t>Uderstanding</a:t>
            </a:r>
            <a:r>
              <a:rPr lang="en-US" sz="3200" dirty="0">
                <a:solidFill>
                  <a:schemeClr val="tx1"/>
                </a:solidFill>
                <a:latin typeface="Arial" panose="020B0604020202020204" pitchFamily="34" charset="0"/>
                <a:cs typeface="Arial" panose="020B0604020202020204" pitchFamily="34" charset="0"/>
              </a:rPr>
              <a:t> between CIMA and Ivan Franko National University of </a:t>
            </a:r>
            <a:r>
              <a:rPr lang="en-US" sz="3200" dirty="0" err="1">
                <a:solidFill>
                  <a:schemeClr val="tx1"/>
                </a:solidFill>
                <a:latin typeface="Arial" panose="020B0604020202020204" pitchFamily="34" charset="0"/>
                <a:cs typeface="Arial" panose="020B0604020202020204" pitchFamily="34" charset="0"/>
              </a:rPr>
              <a:t>Lviv</a:t>
            </a:r>
            <a:r>
              <a:rPr lang="en-US" sz="3200" dirty="0">
                <a:solidFill>
                  <a:schemeClr val="tx1"/>
                </a:solidFill>
                <a:latin typeface="Arial" panose="020B0604020202020204" pitchFamily="34" charset="0"/>
                <a:cs typeface="Arial" panose="020B0604020202020204" pitchFamily="34" charset="0"/>
              </a:rPr>
              <a:t>, Faculty of Economics, Department of Accounting and Audit is made on 24 February 2021.</a:t>
            </a:r>
          </a:p>
          <a:p>
            <a:pPr marL="0" indent="0">
              <a:buNone/>
            </a:pPr>
            <a:r>
              <a:rPr lang="en-US" sz="3200" dirty="0">
                <a:solidFill>
                  <a:schemeClr val="tx1"/>
                </a:solidFill>
                <a:latin typeface="Arial" panose="020B0604020202020204" pitchFamily="34" charset="0"/>
                <a:cs typeface="Arial" panose="020B0604020202020204" pitchFamily="34" charset="0"/>
              </a:rPr>
              <a:t>CIMA offers our university the opportunity, which allows our students to undertake CIMA Assessments and obtain a CIMA Qualification, in addition to the qualification those students will receive from the university.</a:t>
            </a:r>
            <a:endParaRPr lang="uk-UA"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53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084D5D-C08D-4D68-BFE7-96F16D924C28}"/>
              </a:ext>
            </a:extLst>
          </p:cNvPr>
          <p:cNvSpPr>
            <a:spLocks noGrp="1"/>
          </p:cNvSpPr>
          <p:nvPr>
            <p:ph type="title"/>
          </p:nvPr>
        </p:nvSpPr>
        <p:spPr>
          <a:xfrm>
            <a:off x="641927" y="807413"/>
            <a:ext cx="10908145" cy="706964"/>
          </a:xfrm>
        </p:spPr>
        <p:txBody>
          <a:bodyPr/>
          <a:lstStyle/>
          <a:p>
            <a:pPr algn="ctr"/>
            <a:r>
              <a:rPr lang="en-US" b="1" dirty="0">
                <a:latin typeface="Arial" panose="020B0604020202020204" pitchFamily="34" charset="0"/>
                <a:cs typeface="Arial" panose="020B0604020202020204" pitchFamily="34" charset="0"/>
              </a:rPr>
              <a:t>The CIMA Certificate in Business Accounting (Cert BA) </a:t>
            </a:r>
            <a:endParaRPr lang="uk-UA" b="1" dirty="0">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FCE34794-D58E-41FD-833D-7B917464F860}"/>
              </a:ext>
            </a:extLst>
          </p:cNvPr>
          <p:cNvPicPr>
            <a:picLocks noChangeAspect="1"/>
          </p:cNvPicPr>
          <p:nvPr/>
        </p:nvPicPr>
        <p:blipFill>
          <a:blip r:embed="rId2"/>
          <a:stretch>
            <a:fillRect/>
          </a:stretch>
        </p:blipFill>
        <p:spPr>
          <a:xfrm>
            <a:off x="2924174" y="2019300"/>
            <a:ext cx="6343650" cy="4838700"/>
          </a:xfrm>
          <a:prstGeom prst="rect">
            <a:avLst/>
          </a:prstGeom>
        </p:spPr>
      </p:pic>
    </p:spTree>
    <p:extLst>
      <p:ext uri="{BB962C8B-B14F-4D97-AF65-F5344CB8AC3E}">
        <p14:creationId xmlns:p14="http://schemas.microsoft.com/office/powerpoint/2010/main" val="139560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30152-9649-4708-95DD-10A9E8E32816}"/>
              </a:ext>
            </a:extLst>
          </p:cNvPr>
          <p:cNvSpPr>
            <a:spLocks noGrp="1"/>
          </p:cNvSpPr>
          <p:nvPr>
            <p:ph type="title"/>
          </p:nvPr>
        </p:nvSpPr>
        <p:spPr>
          <a:xfrm>
            <a:off x="754748" y="816649"/>
            <a:ext cx="10488541" cy="706964"/>
          </a:xfrm>
        </p:spPr>
        <p:txBody>
          <a:bodyPr/>
          <a:lstStyle/>
          <a:p>
            <a:pPr algn="ctr"/>
            <a:r>
              <a:rPr lang="en-US" sz="4400" b="1" dirty="0">
                <a:latin typeface="Arial" panose="020B0604020202020204" pitchFamily="34" charset="0"/>
                <a:cs typeface="Arial" panose="020B0604020202020204" pitchFamily="34" charset="0"/>
              </a:rPr>
              <a:t>What you`ll pay to obtain the Cert BA</a:t>
            </a:r>
            <a:endParaRPr lang="uk-UA" sz="4400" b="1" dirty="0">
              <a:latin typeface="Arial" panose="020B0604020202020204" pitchFamily="34" charset="0"/>
              <a:cs typeface="Arial" panose="020B0604020202020204" pitchFamily="34" charset="0"/>
            </a:endParaRPr>
          </a:p>
        </p:txBody>
      </p:sp>
      <p:sp>
        <p:nvSpPr>
          <p:cNvPr id="11" name="Місце для вмісту 2">
            <a:extLst>
              <a:ext uri="{FF2B5EF4-FFF2-40B4-BE49-F238E27FC236}">
                <a16:creationId xmlns:a16="http://schemas.microsoft.com/office/drawing/2014/main" id="{C8DC6797-3AE2-48CB-B1DC-BFB86E37EAFE}"/>
              </a:ext>
            </a:extLst>
          </p:cNvPr>
          <p:cNvSpPr>
            <a:spLocks noGrp="1"/>
          </p:cNvSpPr>
          <p:nvPr>
            <p:ph idx="1"/>
          </p:nvPr>
        </p:nvSpPr>
        <p:spPr>
          <a:xfrm>
            <a:off x="277092" y="2603500"/>
            <a:ext cx="11443854" cy="3935845"/>
          </a:xfrm>
        </p:spPr>
        <p:txBody>
          <a:bodyPr>
            <a:noAutofit/>
          </a:bodyPr>
          <a:lstStyle/>
          <a:p>
            <a:pPr marL="0" indent="0">
              <a:buNone/>
            </a:pPr>
            <a:r>
              <a:rPr lang="en-US" sz="4000" dirty="0">
                <a:solidFill>
                  <a:schemeClr val="tx1"/>
                </a:solidFill>
                <a:latin typeface="Arial" panose="020B0604020202020204" pitchFamily="34" charset="0"/>
                <a:cs typeface="Arial" panose="020B0604020202020204" pitchFamily="34" charset="0"/>
              </a:rPr>
              <a:t>Registration and exam fee (one-time) 115 pounds in equivalent</a:t>
            </a:r>
            <a:r>
              <a:rPr lang="uk-UA" sz="4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for our students.</a:t>
            </a:r>
            <a:endParaRPr lang="uk-UA" sz="4000" dirty="0">
              <a:solidFill>
                <a:schemeClr val="tx1"/>
              </a:solidFill>
              <a:latin typeface="Arial" panose="020B0604020202020204" pitchFamily="34" charset="0"/>
              <a:cs typeface="Arial" panose="020B0604020202020204" pitchFamily="34" charset="0"/>
            </a:endParaRPr>
          </a:p>
          <a:p>
            <a:pPr marL="0" indent="0">
              <a:buNone/>
            </a:pPr>
            <a:r>
              <a:rPr lang="en-US" sz="4000" b="0" i="0" dirty="0">
                <a:solidFill>
                  <a:schemeClr val="tx1"/>
                </a:solidFill>
                <a:effectLst/>
                <a:latin typeface="Arial" panose="020B0604020202020204" pitchFamily="34" charset="0"/>
                <a:cs typeface="Arial" panose="020B0604020202020204" pitchFamily="34" charset="0"/>
              </a:rPr>
              <a:t>For comparison on general grounds all new students pay a one-off registration fee of 77 pounds and 360 pounds for 4 objective tests.</a:t>
            </a:r>
            <a:endParaRPr lang="uk-UA"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709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240</TotalTime>
  <Words>757</Words>
  <Application>Microsoft Office PowerPoint</Application>
  <PresentationFormat>Широкий екран</PresentationFormat>
  <Paragraphs>71</Paragraphs>
  <Slides>20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20</vt:i4>
      </vt:variant>
    </vt:vector>
  </HeadingPairs>
  <TitlesOfParts>
    <vt:vector size="25" baseType="lpstr">
      <vt:lpstr>Arial</vt:lpstr>
      <vt:lpstr>Century Gothic</vt:lpstr>
      <vt:lpstr>Tahoma</vt:lpstr>
      <vt:lpstr>Wingdings 3</vt:lpstr>
      <vt:lpstr>Зал засідань</vt:lpstr>
      <vt:lpstr>СІМА Certificate in Business Accounting: new opportunity for Bachelor's and Master's programs 071 «Accounting and Taxation»  Ivan Franko National University of Lviv,  Faculty of Economics</vt:lpstr>
      <vt:lpstr>Bachelor's programs 071 «Accounting and Taxation» was accredited by international professional organization</vt:lpstr>
      <vt:lpstr>Презентація PowerPoint</vt:lpstr>
      <vt:lpstr>Презентація PowerPoint</vt:lpstr>
      <vt:lpstr>Презентація PowerPoint</vt:lpstr>
      <vt:lpstr>Benefits of СIMA accreditation</vt:lpstr>
      <vt:lpstr>University Partnership Memorandum of Uderstanding</vt:lpstr>
      <vt:lpstr>The CIMA Certificate in Business Accounting (Cert BA) </vt:lpstr>
      <vt:lpstr>What you`ll pay to obtain the Cert BA</vt:lpstr>
      <vt:lpstr>Syllabus of Fundamentals of Management Accounting (BA2) </vt:lpstr>
      <vt:lpstr>Topics covered by Fundamentals of Management Accounting (BA2) </vt:lpstr>
      <vt:lpstr>Topics covered by Fundamentals of Management Accounting (BA2) </vt:lpstr>
      <vt:lpstr>Topics covered by Fundamentals of Management Accounting (BA2) </vt:lpstr>
      <vt:lpstr>Topics covered by Fundamentals of Management Accounting (BA2) </vt:lpstr>
      <vt:lpstr>Теми, що охоплюються Основами управлінського обліку (BA2)  </vt:lpstr>
      <vt:lpstr>Теми, що охоплюються Основами управлінського обліку (BA2)  </vt:lpstr>
      <vt:lpstr>Теми, що охоплюються Основами управлінського обліку (BA2)  </vt:lpstr>
      <vt:lpstr>Теми, що охоплюються Основами управлінського обліку (BA2)  </vt:lpstr>
      <vt:lpstr>How to prepare for the BA2 exam?</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Vira Shevchuk</dc:creator>
  <cp:lastModifiedBy>Vira Shevchuk</cp:lastModifiedBy>
  <cp:revision>7</cp:revision>
  <dcterms:created xsi:type="dcterms:W3CDTF">2021-10-25T07:54:23Z</dcterms:created>
  <dcterms:modified xsi:type="dcterms:W3CDTF">2021-10-25T18:52:08Z</dcterms:modified>
</cp:coreProperties>
</file>