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8" r:id="rId4"/>
    <p:sldId id="280" r:id="rId5"/>
    <p:sldId id="282" r:id="rId6"/>
    <p:sldId id="273" r:id="rId7"/>
    <p:sldId id="274" r:id="rId8"/>
    <p:sldId id="275" r:id="rId9"/>
    <p:sldId id="276" r:id="rId10"/>
    <p:sldId id="277" r:id="rId11"/>
    <p:sldId id="278" r:id="rId12"/>
    <p:sldId id="279" r:id="rId13"/>
    <p:sldId id="263" r:id="rId14"/>
    <p:sldId id="264" r:id="rId15"/>
    <p:sldId id="267" r:id="rId16"/>
    <p:sldId id="266" r:id="rId17"/>
    <p:sldId id="259" r:id="rId18"/>
    <p:sldId id="283" r:id="rId19"/>
    <p:sldId id="284" r:id="rId2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9" autoAdjust="0"/>
    <p:restoredTop sz="94343" autoAdjust="0"/>
  </p:normalViewPr>
  <p:slideViewPr>
    <p:cSldViewPr snapToGrid="0">
      <p:cViewPr varScale="1">
        <p:scale>
          <a:sx n="70" d="100"/>
          <a:sy n="70" d="100"/>
        </p:scale>
        <p:origin x="6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Лист1!$B$1</c:f>
              <c:strCache>
                <c:ptCount val="1"/>
                <c:pt idx="0">
                  <c:v>not</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Are you familiar with the concept of academic integrity?</c:v>
                </c:pt>
                <c:pt idx="1">
                  <c:v>Was the time rationally allocated for the study of academic disciplines in the EP?</c:v>
                </c:pt>
                <c:pt idx="2">
                  <c:v>Did you acquire professional competencies during the practical training within this EP?</c:v>
                </c:pt>
                <c:pt idx="3">
                  <c:v>Can the planned control measures evaluate your learning outcomes? </c:v>
                </c:pt>
                <c:pt idx="4">
                  <c:v>Did you have information about the criteria for evaluating learning outcomes before the start of the educational process?</c:v>
                </c:pt>
                <c:pt idx="5">
                  <c:v>Are you familiar with the procedure for choosing disciplines within your EP?</c:v>
                </c:pt>
                <c:pt idx="6">
                  <c:v>Are you familiar with the EP you are studying? </c:v>
                </c:pt>
              </c:strCache>
            </c:strRef>
          </c:cat>
          <c:val>
            <c:numRef>
              <c:f>Лист1!$B$2:$B$8</c:f>
              <c:numCache>
                <c:formatCode>General</c:formatCode>
                <c:ptCount val="7"/>
                <c:pt idx="0">
                  <c:v>2</c:v>
                </c:pt>
                <c:pt idx="1">
                  <c:v>2</c:v>
                </c:pt>
                <c:pt idx="3">
                  <c:v>4</c:v>
                </c:pt>
                <c:pt idx="4">
                  <c:v>1</c:v>
                </c:pt>
                <c:pt idx="5">
                  <c:v>5</c:v>
                </c:pt>
              </c:numCache>
            </c:numRef>
          </c:val>
          <c:extLst>
            <c:ext xmlns:c16="http://schemas.microsoft.com/office/drawing/2014/chart" uri="{C3380CC4-5D6E-409C-BE32-E72D297353CC}">
              <c16:uniqueId val="{00000000-633A-4673-A2D3-FEA5E6319019}"/>
            </c:ext>
          </c:extLst>
        </c:ser>
        <c:ser>
          <c:idx val="1"/>
          <c:order val="1"/>
          <c:tx>
            <c:strRef>
              <c:f>Лист1!$C$1</c:f>
              <c:strCache>
                <c:ptCount val="1"/>
                <c:pt idx="0">
                  <c:v>rather not</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Are you familiar with the concept of academic integrity?</c:v>
                </c:pt>
                <c:pt idx="1">
                  <c:v>Was the time rationally allocated for the study of academic disciplines in the EP?</c:v>
                </c:pt>
                <c:pt idx="2">
                  <c:v>Did you acquire professional competencies during the practical training within this EP?</c:v>
                </c:pt>
                <c:pt idx="3">
                  <c:v>Can the planned control measures evaluate your learning outcomes? </c:v>
                </c:pt>
                <c:pt idx="4">
                  <c:v>Did you have information about the criteria for evaluating learning outcomes before the start of the educational process?</c:v>
                </c:pt>
                <c:pt idx="5">
                  <c:v>Are you familiar with the procedure for choosing disciplines within your EP?</c:v>
                </c:pt>
                <c:pt idx="6">
                  <c:v>Are you familiar with the EP you are studying? </c:v>
                </c:pt>
              </c:strCache>
            </c:strRef>
          </c:cat>
          <c:val>
            <c:numRef>
              <c:f>Лист1!$C$2:$C$8</c:f>
              <c:numCache>
                <c:formatCode>General</c:formatCode>
                <c:ptCount val="7"/>
                <c:pt idx="1">
                  <c:v>1</c:v>
                </c:pt>
                <c:pt idx="2">
                  <c:v>3</c:v>
                </c:pt>
                <c:pt idx="4">
                  <c:v>3</c:v>
                </c:pt>
                <c:pt idx="6">
                  <c:v>1</c:v>
                </c:pt>
              </c:numCache>
            </c:numRef>
          </c:val>
          <c:extLst>
            <c:ext xmlns:c16="http://schemas.microsoft.com/office/drawing/2014/chart" uri="{C3380CC4-5D6E-409C-BE32-E72D297353CC}">
              <c16:uniqueId val="{00000001-633A-4673-A2D3-FEA5E6319019}"/>
            </c:ext>
          </c:extLst>
        </c:ser>
        <c:ser>
          <c:idx val="2"/>
          <c:order val="2"/>
          <c:tx>
            <c:strRef>
              <c:f>Лист1!$D$1</c:f>
              <c:strCache>
                <c:ptCount val="1"/>
                <c:pt idx="0">
                  <c:v>neutral </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Are you familiar with the concept of academic integrity?</c:v>
                </c:pt>
                <c:pt idx="1">
                  <c:v>Was the time rationally allocated for the study of academic disciplines in the EP?</c:v>
                </c:pt>
                <c:pt idx="2">
                  <c:v>Did you acquire professional competencies during the practical training within this EP?</c:v>
                </c:pt>
                <c:pt idx="3">
                  <c:v>Can the planned control measures evaluate your learning outcomes? </c:v>
                </c:pt>
                <c:pt idx="4">
                  <c:v>Did you have information about the criteria for evaluating learning outcomes before the start of the educational process?</c:v>
                </c:pt>
                <c:pt idx="5">
                  <c:v>Are you familiar with the procedure for choosing disciplines within your EP?</c:v>
                </c:pt>
                <c:pt idx="6">
                  <c:v>Are you familiar with the EP you are studying? </c:v>
                </c:pt>
              </c:strCache>
            </c:strRef>
          </c:cat>
          <c:val>
            <c:numRef>
              <c:f>Лист1!$D$2:$D$8</c:f>
              <c:numCache>
                <c:formatCode>General</c:formatCode>
                <c:ptCount val="7"/>
                <c:pt idx="1">
                  <c:v>3</c:v>
                </c:pt>
                <c:pt idx="2">
                  <c:v>4</c:v>
                </c:pt>
                <c:pt idx="4">
                  <c:v>4</c:v>
                </c:pt>
                <c:pt idx="6">
                  <c:v>7</c:v>
                </c:pt>
              </c:numCache>
            </c:numRef>
          </c:val>
          <c:extLst>
            <c:ext xmlns:c16="http://schemas.microsoft.com/office/drawing/2014/chart" uri="{C3380CC4-5D6E-409C-BE32-E72D297353CC}">
              <c16:uniqueId val="{00000002-633A-4673-A2D3-FEA5E6319019}"/>
            </c:ext>
          </c:extLst>
        </c:ser>
        <c:ser>
          <c:idx val="3"/>
          <c:order val="3"/>
          <c:tx>
            <c:strRef>
              <c:f>Лист1!$E$1</c:f>
              <c:strCache>
                <c:ptCount val="1"/>
                <c:pt idx="0">
                  <c:v>rather yes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Are you familiar with the concept of academic integrity?</c:v>
                </c:pt>
                <c:pt idx="1">
                  <c:v>Was the time rationally allocated for the study of academic disciplines in the EP?</c:v>
                </c:pt>
                <c:pt idx="2">
                  <c:v>Did you acquire professional competencies during the practical training within this EP?</c:v>
                </c:pt>
                <c:pt idx="3">
                  <c:v>Can the planned control measures evaluate your learning outcomes? </c:v>
                </c:pt>
                <c:pt idx="4">
                  <c:v>Did you have information about the criteria for evaluating learning outcomes before the start of the educational process?</c:v>
                </c:pt>
                <c:pt idx="5">
                  <c:v>Are you familiar with the procedure for choosing disciplines within your EP?</c:v>
                </c:pt>
                <c:pt idx="6">
                  <c:v>Are you familiar with the EP you are studying? </c:v>
                </c:pt>
              </c:strCache>
            </c:strRef>
          </c:cat>
          <c:val>
            <c:numRef>
              <c:f>Лист1!$E$2:$E$8</c:f>
              <c:numCache>
                <c:formatCode>General</c:formatCode>
                <c:ptCount val="7"/>
                <c:pt idx="1">
                  <c:v>6</c:v>
                </c:pt>
                <c:pt idx="2">
                  <c:v>9</c:v>
                </c:pt>
                <c:pt idx="4">
                  <c:v>3</c:v>
                </c:pt>
                <c:pt idx="6">
                  <c:v>6</c:v>
                </c:pt>
              </c:numCache>
            </c:numRef>
          </c:val>
          <c:extLst>
            <c:ext xmlns:c16="http://schemas.microsoft.com/office/drawing/2014/chart" uri="{C3380CC4-5D6E-409C-BE32-E72D297353CC}">
              <c16:uniqueId val="{00000003-633A-4673-A2D3-FEA5E6319019}"/>
            </c:ext>
          </c:extLst>
        </c:ser>
        <c:ser>
          <c:idx val="4"/>
          <c:order val="4"/>
          <c:tx>
            <c:strRef>
              <c:f>Лист1!$F$1</c:f>
              <c:strCache>
                <c:ptCount val="1"/>
                <c:pt idx="0">
                  <c:v>yes</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Are you familiar with the concept of academic integrity?</c:v>
                </c:pt>
                <c:pt idx="1">
                  <c:v>Was the time rationally allocated for the study of academic disciplines in the EP?</c:v>
                </c:pt>
                <c:pt idx="2">
                  <c:v>Did you acquire professional competencies during the practical training within this EP?</c:v>
                </c:pt>
                <c:pt idx="3">
                  <c:v>Can the planned control measures evaluate your learning outcomes? </c:v>
                </c:pt>
                <c:pt idx="4">
                  <c:v>Did you have information about the criteria for evaluating learning outcomes before the start of the educational process?</c:v>
                </c:pt>
                <c:pt idx="5">
                  <c:v>Are you familiar with the procedure for choosing disciplines within your EP?</c:v>
                </c:pt>
                <c:pt idx="6">
                  <c:v>Are you familiar with the EP you are studying? </c:v>
                </c:pt>
              </c:strCache>
            </c:strRef>
          </c:cat>
          <c:val>
            <c:numRef>
              <c:f>Лист1!$F$2:$F$8</c:f>
              <c:numCache>
                <c:formatCode>General</c:formatCode>
                <c:ptCount val="7"/>
                <c:pt idx="0">
                  <c:v>22</c:v>
                </c:pt>
                <c:pt idx="1">
                  <c:v>12</c:v>
                </c:pt>
                <c:pt idx="2">
                  <c:v>8</c:v>
                </c:pt>
                <c:pt idx="3">
                  <c:v>20</c:v>
                </c:pt>
                <c:pt idx="4">
                  <c:v>13</c:v>
                </c:pt>
                <c:pt idx="5">
                  <c:v>19</c:v>
                </c:pt>
                <c:pt idx="6">
                  <c:v>10</c:v>
                </c:pt>
              </c:numCache>
            </c:numRef>
          </c:val>
          <c:extLst>
            <c:ext xmlns:c16="http://schemas.microsoft.com/office/drawing/2014/chart" uri="{C3380CC4-5D6E-409C-BE32-E72D297353CC}">
              <c16:uniqueId val="{00000004-633A-4673-A2D3-FEA5E6319019}"/>
            </c:ext>
          </c:extLst>
        </c:ser>
        <c:dLbls>
          <c:showLegendKey val="0"/>
          <c:showVal val="1"/>
          <c:showCatName val="0"/>
          <c:showSerName val="0"/>
          <c:showPercent val="0"/>
          <c:showBubbleSize val="0"/>
        </c:dLbls>
        <c:gapWidth val="150"/>
        <c:shape val="box"/>
        <c:axId val="176857072"/>
        <c:axId val="176856744"/>
        <c:axId val="0"/>
      </c:bar3DChart>
      <c:catAx>
        <c:axId val="176857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ru-RU"/>
          </a:p>
        </c:txPr>
        <c:crossAx val="176856744"/>
        <c:crosses val="autoZero"/>
        <c:auto val="1"/>
        <c:lblAlgn val="r"/>
        <c:lblOffset val="100"/>
        <c:noMultiLvlLbl val="0"/>
      </c:catAx>
      <c:valAx>
        <c:axId val="176856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685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Лист1!$B$1</c:f>
              <c:strCache>
                <c:ptCount val="1"/>
                <c:pt idx="0">
                  <c:v>not</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Your assessment of the level of satisfaction with the interaction with teachers and university management:</c:v>
                </c:pt>
                <c:pt idx="1">
                  <c:v>Your assessment of the level of satisfaction with the information support of EP:</c:v>
                </c:pt>
                <c:pt idx="2">
                  <c:v>Your assessment of the level of satisfaction with the methods of teaching and learning (from 1 to 5):</c:v>
                </c:pt>
                <c:pt idx="3">
                  <c:v>Does the educational environment (real/virtual) satisfy your needs and interests?</c:v>
                </c:pt>
                <c:pt idx="4">
                  <c:v>Are you familiar with the international mobility programs in our University?</c:v>
                </c:pt>
                <c:pt idx="5">
                  <c:v>Were you involved in scientific work during your studies? </c:v>
                </c:pt>
              </c:strCache>
            </c:strRef>
          </c:cat>
          <c:val>
            <c:numRef>
              <c:f>Лист1!$B$2:$B$7</c:f>
              <c:numCache>
                <c:formatCode>General</c:formatCode>
                <c:ptCount val="6"/>
                <c:pt idx="4">
                  <c:v>12</c:v>
                </c:pt>
                <c:pt idx="5">
                  <c:v>6</c:v>
                </c:pt>
              </c:numCache>
            </c:numRef>
          </c:val>
          <c:extLst>
            <c:ext xmlns:c16="http://schemas.microsoft.com/office/drawing/2014/chart" uri="{C3380CC4-5D6E-409C-BE32-E72D297353CC}">
              <c16:uniqueId val="{00000000-6908-4258-9987-DED6BAB0FDC6}"/>
            </c:ext>
          </c:extLst>
        </c:ser>
        <c:ser>
          <c:idx val="1"/>
          <c:order val="1"/>
          <c:tx>
            <c:strRef>
              <c:f>Лист1!$C$1</c:f>
              <c:strCache>
                <c:ptCount val="1"/>
                <c:pt idx="0">
                  <c:v>rather not</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Your assessment of the level of satisfaction with the interaction with teachers and university management:</c:v>
                </c:pt>
                <c:pt idx="1">
                  <c:v>Your assessment of the level of satisfaction with the information support of EP:</c:v>
                </c:pt>
                <c:pt idx="2">
                  <c:v>Your assessment of the level of satisfaction with the methods of teaching and learning (from 1 to 5):</c:v>
                </c:pt>
                <c:pt idx="3">
                  <c:v>Does the educational environment (real/virtual) satisfy your needs and interests?</c:v>
                </c:pt>
                <c:pt idx="4">
                  <c:v>Are you familiar with the international mobility programs in our University?</c:v>
                </c:pt>
                <c:pt idx="5">
                  <c:v>Were you involved in scientific work during your studies? </c:v>
                </c:pt>
              </c:strCache>
            </c:strRef>
          </c:cat>
          <c:val>
            <c:numRef>
              <c:f>Лист1!$C$2:$C$7</c:f>
              <c:numCache>
                <c:formatCode>General</c:formatCode>
                <c:ptCount val="6"/>
                <c:pt idx="0">
                  <c:v>1</c:v>
                </c:pt>
                <c:pt idx="2">
                  <c:v>2</c:v>
                </c:pt>
                <c:pt idx="3">
                  <c:v>4</c:v>
                </c:pt>
              </c:numCache>
            </c:numRef>
          </c:val>
          <c:extLst>
            <c:ext xmlns:c16="http://schemas.microsoft.com/office/drawing/2014/chart" uri="{C3380CC4-5D6E-409C-BE32-E72D297353CC}">
              <c16:uniqueId val="{00000001-6908-4258-9987-DED6BAB0FDC6}"/>
            </c:ext>
          </c:extLst>
        </c:ser>
        <c:ser>
          <c:idx val="2"/>
          <c:order val="2"/>
          <c:tx>
            <c:strRef>
              <c:f>Лист1!$D$1</c:f>
              <c:strCache>
                <c:ptCount val="1"/>
                <c:pt idx="0">
                  <c:v>neutral </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Your assessment of the level of satisfaction with the interaction with teachers and university management:</c:v>
                </c:pt>
                <c:pt idx="1">
                  <c:v>Your assessment of the level of satisfaction with the information support of EP:</c:v>
                </c:pt>
                <c:pt idx="2">
                  <c:v>Your assessment of the level of satisfaction with the methods of teaching and learning (from 1 to 5):</c:v>
                </c:pt>
                <c:pt idx="3">
                  <c:v>Does the educational environment (real/virtual) satisfy your needs and interests?</c:v>
                </c:pt>
                <c:pt idx="4">
                  <c:v>Are you familiar with the international mobility programs in our University?</c:v>
                </c:pt>
                <c:pt idx="5">
                  <c:v>Were you involved in scientific work during your studies? </c:v>
                </c:pt>
              </c:strCache>
            </c:strRef>
          </c:cat>
          <c:val>
            <c:numRef>
              <c:f>Лист1!$D$2:$D$7</c:f>
              <c:numCache>
                <c:formatCode>General</c:formatCode>
                <c:ptCount val="6"/>
                <c:pt idx="0">
                  <c:v>3</c:v>
                </c:pt>
                <c:pt idx="1">
                  <c:v>7</c:v>
                </c:pt>
                <c:pt idx="2">
                  <c:v>1</c:v>
                </c:pt>
                <c:pt idx="3">
                  <c:v>3</c:v>
                </c:pt>
              </c:numCache>
            </c:numRef>
          </c:val>
          <c:extLst>
            <c:ext xmlns:c16="http://schemas.microsoft.com/office/drawing/2014/chart" uri="{C3380CC4-5D6E-409C-BE32-E72D297353CC}">
              <c16:uniqueId val="{00000002-6908-4258-9987-DED6BAB0FDC6}"/>
            </c:ext>
          </c:extLst>
        </c:ser>
        <c:ser>
          <c:idx val="3"/>
          <c:order val="3"/>
          <c:tx>
            <c:strRef>
              <c:f>Лист1!$E$1</c:f>
              <c:strCache>
                <c:ptCount val="1"/>
                <c:pt idx="0">
                  <c:v>rather yes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Your assessment of the level of satisfaction with the interaction with teachers and university management:</c:v>
                </c:pt>
                <c:pt idx="1">
                  <c:v>Your assessment of the level of satisfaction with the information support of EP:</c:v>
                </c:pt>
                <c:pt idx="2">
                  <c:v>Your assessment of the level of satisfaction with the methods of teaching and learning (from 1 to 5):</c:v>
                </c:pt>
                <c:pt idx="3">
                  <c:v>Does the educational environment (real/virtual) satisfy your needs and interests?</c:v>
                </c:pt>
                <c:pt idx="4">
                  <c:v>Are you familiar with the international mobility programs in our University?</c:v>
                </c:pt>
                <c:pt idx="5">
                  <c:v>Were you involved in scientific work during your studies? </c:v>
                </c:pt>
              </c:strCache>
            </c:strRef>
          </c:cat>
          <c:val>
            <c:numRef>
              <c:f>Лист1!$E$2:$E$7</c:f>
              <c:numCache>
                <c:formatCode>General</c:formatCode>
                <c:ptCount val="6"/>
                <c:pt idx="0">
                  <c:v>10</c:v>
                </c:pt>
                <c:pt idx="1">
                  <c:v>7</c:v>
                </c:pt>
                <c:pt idx="2">
                  <c:v>15</c:v>
                </c:pt>
                <c:pt idx="3">
                  <c:v>10</c:v>
                </c:pt>
              </c:numCache>
            </c:numRef>
          </c:val>
          <c:extLst>
            <c:ext xmlns:c16="http://schemas.microsoft.com/office/drawing/2014/chart" uri="{C3380CC4-5D6E-409C-BE32-E72D297353CC}">
              <c16:uniqueId val="{00000003-6908-4258-9987-DED6BAB0FDC6}"/>
            </c:ext>
          </c:extLst>
        </c:ser>
        <c:ser>
          <c:idx val="4"/>
          <c:order val="4"/>
          <c:tx>
            <c:strRef>
              <c:f>Лист1!$F$1</c:f>
              <c:strCache>
                <c:ptCount val="1"/>
                <c:pt idx="0">
                  <c:v>yes</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Your assessment of the level of satisfaction with the interaction with teachers and university management:</c:v>
                </c:pt>
                <c:pt idx="1">
                  <c:v>Your assessment of the level of satisfaction with the information support of EP:</c:v>
                </c:pt>
                <c:pt idx="2">
                  <c:v>Your assessment of the level of satisfaction with the methods of teaching and learning (from 1 to 5):</c:v>
                </c:pt>
                <c:pt idx="3">
                  <c:v>Does the educational environment (real/virtual) satisfy your needs and interests?</c:v>
                </c:pt>
                <c:pt idx="4">
                  <c:v>Are you familiar with the international mobility programs in our University?</c:v>
                </c:pt>
                <c:pt idx="5">
                  <c:v>Were you involved in scientific work during your studies? </c:v>
                </c:pt>
              </c:strCache>
            </c:strRef>
          </c:cat>
          <c:val>
            <c:numRef>
              <c:f>Лист1!$F$2:$F$7</c:f>
              <c:numCache>
                <c:formatCode>General</c:formatCode>
                <c:ptCount val="6"/>
                <c:pt idx="0">
                  <c:v>10</c:v>
                </c:pt>
                <c:pt idx="1">
                  <c:v>10</c:v>
                </c:pt>
                <c:pt idx="2">
                  <c:v>6</c:v>
                </c:pt>
                <c:pt idx="3">
                  <c:v>7</c:v>
                </c:pt>
                <c:pt idx="4">
                  <c:v>12</c:v>
                </c:pt>
                <c:pt idx="5">
                  <c:v>18</c:v>
                </c:pt>
              </c:numCache>
            </c:numRef>
          </c:val>
          <c:extLst>
            <c:ext xmlns:c16="http://schemas.microsoft.com/office/drawing/2014/chart" uri="{C3380CC4-5D6E-409C-BE32-E72D297353CC}">
              <c16:uniqueId val="{00000004-6908-4258-9987-DED6BAB0FDC6}"/>
            </c:ext>
          </c:extLst>
        </c:ser>
        <c:dLbls>
          <c:showLegendKey val="0"/>
          <c:showVal val="1"/>
          <c:showCatName val="0"/>
          <c:showSerName val="0"/>
          <c:showPercent val="0"/>
          <c:showBubbleSize val="0"/>
        </c:dLbls>
        <c:gapWidth val="150"/>
        <c:shape val="box"/>
        <c:axId val="176857072"/>
        <c:axId val="176856744"/>
        <c:axId val="0"/>
      </c:bar3DChart>
      <c:catAx>
        <c:axId val="176857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ru-RU"/>
          </a:p>
        </c:txPr>
        <c:crossAx val="176856744"/>
        <c:crosses val="autoZero"/>
        <c:auto val="1"/>
        <c:lblAlgn val="ctr"/>
        <c:lblOffset val="100"/>
        <c:noMultiLvlLbl val="0"/>
      </c:catAx>
      <c:valAx>
        <c:axId val="176856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685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Лист1!$B$1</c:f>
              <c:strCache>
                <c:ptCount val="1"/>
                <c:pt idx="0">
                  <c:v>not</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Your assessment of the content and structure of the EP on the possibility to form the ability of teamworking</c:v>
                </c:pt>
                <c:pt idx="1">
                  <c:v>Your assessment of the content and structure of the EP on the possibility to form the ability to apply knowledge in practice </c:v>
                </c:pt>
                <c:pt idx="2">
                  <c:v>Your assessment of the relevance of the EP in the light of the latest research and the modern labor market</c:v>
                </c:pt>
                <c:pt idx="3">
                  <c:v>Your assessment of the our graduate's  ability to work in a team:</c:v>
                </c:pt>
                <c:pt idx="4">
                  <c:v>Your assessment of the our graduate's level of professional knowledge and skills:</c:v>
                </c:pt>
                <c:pt idx="5">
                  <c:v>Your assessment of the our graduate's level of theoretical training (from 1 to 5)</c:v>
                </c:pt>
                <c:pt idx="6">
                  <c:v>Do graduates (managers) of the University work in your organization?</c:v>
                </c:pt>
              </c:strCache>
            </c:strRef>
          </c:cat>
          <c:val>
            <c:numRef>
              <c:f>Лист1!$B$2:$B$8</c:f>
              <c:numCache>
                <c:formatCode>General</c:formatCode>
                <c:ptCount val="7"/>
                <c:pt idx="6">
                  <c:v>1</c:v>
                </c:pt>
              </c:numCache>
            </c:numRef>
          </c:val>
          <c:extLst>
            <c:ext xmlns:c16="http://schemas.microsoft.com/office/drawing/2014/chart" uri="{C3380CC4-5D6E-409C-BE32-E72D297353CC}">
              <c16:uniqueId val="{00000000-A177-44AC-89F3-9913F0E1F53A}"/>
            </c:ext>
          </c:extLst>
        </c:ser>
        <c:ser>
          <c:idx val="1"/>
          <c:order val="1"/>
          <c:tx>
            <c:strRef>
              <c:f>Лист1!$C$1</c:f>
              <c:strCache>
                <c:ptCount val="1"/>
                <c:pt idx="0">
                  <c:v>rather not</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Your assessment of the content and structure of the EP on the possibility to form the ability of teamworking</c:v>
                </c:pt>
                <c:pt idx="1">
                  <c:v>Your assessment of the content and structure of the EP on the possibility to form the ability to apply knowledge in practice </c:v>
                </c:pt>
                <c:pt idx="2">
                  <c:v>Your assessment of the relevance of the EP in the light of the latest research and the modern labor market</c:v>
                </c:pt>
                <c:pt idx="3">
                  <c:v>Your assessment of the our graduate's  ability to work in a team:</c:v>
                </c:pt>
                <c:pt idx="4">
                  <c:v>Your assessment of the our graduate's level of professional knowledge and skills:</c:v>
                </c:pt>
                <c:pt idx="5">
                  <c:v>Your assessment of the our graduate's level of theoretical training (from 1 to 5)</c:v>
                </c:pt>
                <c:pt idx="6">
                  <c:v>Do graduates (managers) of the University work in your organization?</c:v>
                </c:pt>
              </c:strCache>
            </c:strRef>
          </c:cat>
          <c:val>
            <c:numRef>
              <c:f>Лист1!$C$2:$C$8</c:f>
              <c:numCache>
                <c:formatCode>General</c:formatCode>
                <c:ptCount val="7"/>
              </c:numCache>
            </c:numRef>
          </c:val>
          <c:extLst>
            <c:ext xmlns:c16="http://schemas.microsoft.com/office/drawing/2014/chart" uri="{C3380CC4-5D6E-409C-BE32-E72D297353CC}">
              <c16:uniqueId val="{00000001-A177-44AC-89F3-9913F0E1F53A}"/>
            </c:ext>
          </c:extLst>
        </c:ser>
        <c:ser>
          <c:idx val="2"/>
          <c:order val="2"/>
          <c:tx>
            <c:strRef>
              <c:f>Лист1!$D$1</c:f>
              <c:strCache>
                <c:ptCount val="1"/>
                <c:pt idx="0">
                  <c:v>neutral </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Your assessment of the content and structure of the EP on the possibility to form the ability of teamworking</c:v>
                </c:pt>
                <c:pt idx="1">
                  <c:v>Your assessment of the content and structure of the EP on the possibility to form the ability to apply knowledge in practice </c:v>
                </c:pt>
                <c:pt idx="2">
                  <c:v>Your assessment of the relevance of the EP in the light of the latest research and the modern labor market</c:v>
                </c:pt>
                <c:pt idx="3">
                  <c:v>Your assessment of the our graduate's  ability to work in a team:</c:v>
                </c:pt>
                <c:pt idx="4">
                  <c:v>Your assessment of the our graduate's level of professional knowledge and skills:</c:v>
                </c:pt>
                <c:pt idx="5">
                  <c:v>Your assessment of the our graduate's level of theoretical training (from 1 to 5)</c:v>
                </c:pt>
                <c:pt idx="6">
                  <c:v>Do graduates (managers) of the University work in your organization?</c:v>
                </c:pt>
              </c:strCache>
            </c:strRef>
          </c:cat>
          <c:val>
            <c:numRef>
              <c:f>Лист1!$D$2:$D$8</c:f>
              <c:numCache>
                <c:formatCode>General</c:formatCode>
                <c:ptCount val="7"/>
                <c:pt idx="1">
                  <c:v>1</c:v>
                </c:pt>
                <c:pt idx="2">
                  <c:v>1</c:v>
                </c:pt>
                <c:pt idx="3">
                  <c:v>1</c:v>
                </c:pt>
                <c:pt idx="4">
                  <c:v>1</c:v>
                </c:pt>
                <c:pt idx="5">
                  <c:v>1</c:v>
                </c:pt>
              </c:numCache>
            </c:numRef>
          </c:val>
          <c:extLst>
            <c:ext xmlns:c16="http://schemas.microsoft.com/office/drawing/2014/chart" uri="{C3380CC4-5D6E-409C-BE32-E72D297353CC}">
              <c16:uniqueId val="{00000002-A177-44AC-89F3-9913F0E1F53A}"/>
            </c:ext>
          </c:extLst>
        </c:ser>
        <c:ser>
          <c:idx val="3"/>
          <c:order val="3"/>
          <c:tx>
            <c:strRef>
              <c:f>Лист1!$E$1</c:f>
              <c:strCache>
                <c:ptCount val="1"/>
                <c:pt idx="0">
                  <c:v>rather yes</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Your assessment of the content and structure of the EP on the possibility to form the ability of teamworking</c:v>
                </c:pt>
                <c:pt idx="1">
                  <c:v>Your assessment of the content and structure of the EP on the possibility to form the ability to apply knowledge in practice </c:v>
                </c:pt>
                <c:pt idx="2">
                  <c:v>Your assessment of the relevance of the EP in the light of the latest research and the modern labor market</c:v>
                </c:pt>
                <c:pt idx="3">
                  <c:v>Your assessment of the our graduate's  ability to work in a team:</c:v>
                </c:pt>
                <c:pt idx="4">
                  <c:v>Your assessment of the our graduate's level of professional knowledge and skills:</c:v>
                </c:pt>
                <c:pt idx="5">
                  <c:v>Your assessment of the our graduate's level of theoretical training (from 1 to 5)</c:v>
                </c:pt>
                <c:pt idx="6">
                  <c:v>Do graduates (managers) of the University work in your organization?</c:v>
                </c:pt>
              </c:strCache>
            </c:strRef>
          </c:cat>
          <c:val>
            <c:numRef>
              <c:f>Лист1!$E$2:$E$8</c:f>
              <c:numCache>
                <c:formatCode>General</c:formatCode>
                <c:ptCount val="7"/>
                <c:pt idx="0">
                  <c:v>3</c:v>
                </c:pt>
                <c:pt idx="1">
                  <c:v>4</c:v>
                </c:pt>
                <c:pt idx="2">
                  <c:v>6</c:v>
                </c:pt>
                <c:pt idx="3">
                  <c:v>1</c:v>
                </c:pt>
                <c:pt idx="4">
                  <c:v>5</c:v>
                </c:pt>
              </c:numCache>
            </c:numRef>
          </c:val>
          <c:extLst>
            <c:ext xmlns:c16="http://schemas.microsoft.com/office/drawing/2014/chart" uri="{C3380CC4-5D6E-409C-BE32-E72D297353CC}">
              <c16:uniqueId val="{00000003-A177-44AC-89F3-9913F0E1F53A}"/>
            </c:ext>
          </c:extLst>
        </c:ser>
        <c:ser>
          <c:idx val="4"/>
          <c:order val="4"/>
          <c:tx>
            <c:strRef>
              <c:f>Лист1!$F$1</c:f>
              <c:strCache>
                <c:ptCount val="1"/>
                <c:pt idx="0">
                  <c:v>yes</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Your assessment of the content and structure of the EP on the possibility to form the ability of teamworking</c:v>
                </c:pt>
                <c:pt idx="1">
                  <c:v>Your assessment of the content and structure of the EP on the possibility to form the ability to apply knowledge in practice </c:v>
                </c:pt>
                <c:pt idx="2">
                  <c:v>Your assessment of the relevance of the EP in the light of the latest research and the modern labor market</c:v>
                </c:pt>
                <c:pt idx="3">
                  <c:v>Your assessment of the our graduate's  ability to work in a team:</c:v>
                </c:pt>
                <c:pt idx="4">
                  <c:v>Your assessment of the our graduate's level of professional knowledge and skills:</c:v>
                </c:pt>
                <c:pt idx="5">
                  <c:v>Your assessment of the our graduate's level of theoretical training (from 1 to 5)</c:v>
                </c:pt>
                <c:pt idx="6">
                  <c:v>Do graduates (managers) of the University work in your organization?</c:v>
                </c:pt>
              </c:strCache>
            </c:strRef>
          </c:cat>
          <c:val>
            <c:numRef>
              <c:f>Лист1!$F$2:$F$8</c:f>
              <c:numCache>
                <c:formatCode>General</c:formatCode>
                <c:ptCount val="7"/>
                <c:pt idx="0">
                  <c:v>7</c:v>
                </c:pt>
                <c:pt idx="1">
                  <c:v>5</c:v>
                </c:pt>
                <c:pt idx="2">
                  <c:v>3</c:v>
                </c:pt>
                <c:pt idx="3">
                  <c:v>8</c:v>
                </c:pt>
                <c:pt idx="4">
                  <c:v>4</c:v>
                </c:pt>
                <c:pt idx="5">
                  <c:v>9</c:v>
                </c:pt>
                <c:pt idx="6">
                  <c:v>9</c:v>
                </c:pt>
              </c:numCache>
            </c:numRef>
          </c:val>
          <c:extLst>
            <c:ext xmlns:c16="http://schemas.microsoft.com/office/drawing/2014/chart" uri="{C3380CC4-5D6E-409C-BE32-E72D297353CC}">
              <c16:uniqueId val="{00000004-A177-44AC-89F3-9913F0E1F53A}"/>
            </c:ext>
          </c:extLst>
        </c:ser>
        <c:dLbls>
          <c:showLegendKey val="0"/>
          <c:showVal val="1"/>
          <c:showCatName val="0"/>
          <c:showSerName val="0"/>
          <c:showPercent val="0"/>
          <c:showBubbleSize val="0"/>
        </c:dLbls>
        <c:gapWidth val="150"/>
        <c:shape val="box"/>
        <c:axId val="176857072"/>
        <c:axId val="176856744"/>
        <c:axId val="0"/>
      </c:bar3DChart>
      <c:catAx>
        <c:axId val="176857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ru-RU"/>
          </a:p>
        </c:txPr>
        <c:crossAx val="176856744"/>
        <c:crosses val="autoZero"/>
        <c:auto val="1"/>
        <c:lblAlgn val="r"/>
        <c:lblOffset val="100"/>
        <c:noMultiLvlLbl val="0"/>
      </c:catAx>
      <c:valAx>
        <c:axId val="176856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685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Лист1!$B$1</c:f>
              <c:strCache>
                <c:ptCount val="1"/>
                <c:pt idx="0">
                  <c:v>1</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Content of ЕР</c:v>
                </c:pt>
                <c:pt idx="1">
                  <c:v>Quality of educational services</c:v>
                </c:pt>
                <c:pt idx="2">
                  <c:v>Teaching staff</c:v>
                </c:pt>
                <c:pt idx="3">
                  <c:v>Competitiveness in the market of educational services</c:v>
                </c:pt>
                <c:pt idx="4">
                  <c:v>Business reputation and image</c:v>
                </c:pt>
              </c:strCache>
            </c:strRef>
          </c:cat>
          <c:val>
            <c:numRef>
              <c:f>Лист1!$B$2:$B$6</c:f>
              <c:numCache>
                <c:formatCode>General</c:formatCode>
                <c:ptCount val="5"/>
              </c:numCache>
            </c:numRef>
          </c:val>
          <c:extLst>
            <c:ext xmlns:c16="http://schemas.microsoft.com/office/drawing/2014/chart" uri="{C3380CC4-5D6E-409C-BE32-E72D297353CC}">
              <c16:uniqueId val="{00000000-A177-44AC-89F3-9913F0E1F53A}"/>
            </c:ext>
          </c:extLst>
        </c:ser>
        <c:ser>
          <c:idx val="1"/>
          <c:order val="1"/>
          <c:tx>
            <c:strRef>
              <c:f>Лист1!$C$1</c:f>
              <c:strCache>
                <c:ptCount val="1"/>
                <c:pt idx="0">
                  <c:v>2</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Content of ЕР</c:v>
                </c:pt>
                <c:pt idx="1">
                  <c:v>Quality of educational services</c:v>
                </c:pt>
                <c:pt idx="2">
                  <c:v>Teaching staff</c:v>
                </c:pt>
                <c:pt idx="3">
                  <c:v>Competitiveness in the market of educational services</c:v>
                </c:pt>
                <c:pt idx="4">
                  <c:v>Business reputation and image</c:v>
                </c:pt>
              </c:strCache>
            </c:strRef>
          </c:cat>
          <c:val>
            <c:numRef>
              <c:f>Лист1!$C$2:$C$6</c:f>
              <c:numCache>
                <c:formatCode>General</c:formatCode>
                <c:ptCount val="5"/>
                <c:pt idx="0">
                  <c:v>1</c:v>
                </c:pt>
                <c:pt idx="2">
                  <c:v>1</c:v>
                </c:pt>
              </c:numCache>
            </c:numRef>
          </c:val>
          <c:extLst>
            <c:ext xmlns:c16="http://schemas.microsoft.com/office/drawing/2014/chart" uri="{C3380CC4-5D6E-409C-BE32-E72D297353CC}">
              <c16:uniqueId val="{00000001-A177-44AC-89F3-9913F0E1F53A}"/>
            </c:ext>
          </c:extLst>
        </c:ser>
        <c:ser>
          <c:idx val="2"/>
          <c:order val="2"/>
          <c:tx>
            <c:strRef>
              <c:f>Лист1!$D$1</c:f>
              <c:strCache>
                <c:ptCount val="1"/>
                <c:pt idx="0">
                  <c:v>3</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Content of ЕР</c:v>
                </c:pt>
                <c:pt idx="1">
                  <c:v>Quality of educational services</c:v>
                </c:pt>
                <c:pt idx="2">
                  <c:v>Teaching staff</c:v>
                </c:pt>
                <c:pt idx="3">
                  <c:v>Competitiveness in the market of educational services</c:v>
                </c:pt>
                <c:pt idx="4">
                  <c:v>Business reputation and image</c:v>
                </c:pt>
              </c:strCache>
            </c:strRef>
          </c:cat>
          <c:val>
            <c:numRef>
              <c:f>Лист1!$D$2:$D$6</c:f>
              <c:numCache>
                <c:formatCode>General</c:formatCode>
                <c:ptCount val="5"/>
                <c:pt idx="0">
                  <c:v>1</c:v>
                </c:pt>
                <c:pt idx="1">
                  <c:v>1</c:v>
                </c:pt>
                <c:pt idx="2">
                  <c:v>2</c:v>
                </c:pt>
                <c:pt idx="3">
                  <c:v>2</c:v>
                </c:pt>
                <c:pt idx="4">
                  <c:v>2</c:v>
                </c:pt>
              </c:numCache>
            </c:numRef>
          </c:val>
          <c:extLst>
            <c:ext xmlns:c16="http://schemas.microsoft.com/office/drawing/2014/chart" uri="{C3380CC4-5D6E-409C-BE32-E72D297353CC}">
              <c16:uniqueId val="{00000002-A177-44AC-89F3-9913F0E1F53A}"/>
            </c:ext>
          </c:extLst>
        </c:ser>
        <c:ser>
          <c:idx val="3"/>
          <c:order val="3"/>
          <c:tx>
            <c:strRef>
              <c:f>Лист1!$E$1</c:f>
              <c:strCache>
                <c:ptCount val="1"/>
                <c:pt idx="0">
                  <c:v>4</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Content of ЕР</c:v>
                </c:pt>
                <c:pt idx="1">
                  <c:v>Quality of educational services</c:v>
                </c:pt>
                <c:pt idx="2">
                  <c:v>Teaching staff</c:v>
                </c:pt>
                <c:pt idx="3">
                  <c:v>Competitiveness in the market of educational services</c:v>
                </c:pt>
                <c:pt idx="4">
                  <c:v>Business reputation and image</c:v>
                </c:pt>
              </c:strCache>
            </c:strRef>
          </c:cat>
          <c:val>
            <c:numRef>
              <c:f>Лист1!$E$2:$E$6</c:f>
              <c:numCache>
                <c:formatCode>General</c:formatCode>
                <c:ptCount val="5"/>
                <c:pt idx="0">
                  <c:v>6</c:v>
                </c:pt>
                <c:pt idx="1">
                  <c:v>6</c:v>
                </c:pt>
                <c:pt idx="2">
                  <c:v>4</c:v>
                </c:pt>
                <c:pt idx="3">
                  <c:v>4</c:v>
                </c:pt>
                <c:pt idx="4">
                  <c:v>6</c:v>
                </c:pt>
              </c:numCache>
            </c:numRef>
          </c:val>
          <c:extLst>
            <c:ext xmlns:c16="http://schemas.microsoft.com/office/drawing/2014/chart" uri="{C3380CC4-5D6E-409C-BE32-E72D297353CC}">
              <c16:uniqueId val="{00000003-A177-44AC-89F3-9913F0E1F53A}"/>
            </c:ext>
          </c:extLst>
        </c:ser>
        <c:ser>
          <c:idx val="4"/>
          <c:order val="4"/>
          <c:tx>
            <c:strRef>
              <c:f>Лист1!$F$1</c:f>
              <c:strCache>
                <c:ptCount val="1"/>
                <c:pt idx="0">
                  <c:v>5</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Content of ЕР</c:v>
                </c:pt>
                <c:pt idx="1">
                  <c:v>Quality of educational services</c:v>
                </c:pt>
                <c:pt idx="2">
                  <c:v>Teaching staff</c:v>
                </c:pt>
                <c:pt idx="3">
                  <c:v>Competitiveness in the market of educational services</c:v>
                </c:pt>
                <c:pt idx="4">
                  <c:v>Business reputation and image</c:v>
                </c:pt>
              </c:strCache>
            </c:strRef>
          </c:cat>
          <c:val>
            <c:numRef>
              <c:f>Лист1!$F$2:$F$6</c:f>
              <c:numCache>
                <c:formatCode>General</c:formatCode>
                <c:ptCount val="5"/>
                <c:pt idx="0">
                  <c:v>2</c:v>
                </c:pt>
                <c:pt idx="1">
                  <c:v>3</c:v>
                </c:pt>
                <c:pt idx="2">
                  <c:v>3</c:v>
                </c:pt>
                <c:pt idx="3">
                  <c:v>4</c:v>
                </c:pt>
                <c:pt idx="4">
                  <c:v>2</c:v>
                </c:pt>
              </c:numCache>
            </c:numRef>
          </c:val>
          <c:extLst>
            <c:ext xmlns:c16="http://schemas.microsoft.com/office/drawing/2014/chart" uri="{C3380CC4-5D6E-409C-BE32-E72D297353CC}">
              <c16:uniqueId val="{00000004-A177-44AC-89F3-9913F0E1F53A}"/>
            </c:ext>
          </c:extLst>
        </c:ser>
        <c:dLbls>
          <c:showLegendKey val="0"/>
          <c:showVal val="1"/>
          <c:showCatName val="0"/>
          <c:showSerName val="0"/>
          <c:showPercent val="0"/>
          <c:showBubbleSize val="0"/>
        </c:dLbls>
        <c:gapWidth val="150"/>
        <c:shape val="box"/>
        <c:axId val="176857072"/>
        <c:axId val="176856744"/>
        <c:axId val="0"/>
      </c:bar3DChart>
      <c:catAx>
        <c:axId val="176857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ru-RU"/>
          </a:p>
        </c:txPr>
        <c:crossAx val="176856744"/>
        <c:crosses val="autoZero"/>
        <c:auto val="1"/>
        <c:lblAlgn val="r"/>
        <c:lblOffset val="100"/>
        <c:noMultiLvlLbl val="0"/>
      </c:catAx>
      <c:valAx>
        <c:axId val="176856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7685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31BD4-478E-4428-B85F-F7F8EA332AF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69BD9B91-76A3-4C6C-81B8-E2E24B3E8163}">
      <dgm:prSet phldrT="[Текст]" custT="1"/>
      <dgm:spPr/>
      <dgm:t>
        <a:bodyPr/>
        <a:lstStyle/>
        <a:p>
          <a:r>
            <a:rPr lang="en-US" sz="2400" dirty="0">
              <a:latin typeface="Franklin Gothic Demi Cond" panose="020B0706030402020204" pitchFamily="34" charset="0"/>
            </a:rPr>
            <a:t>Student /</a:t>
          </a:r>
          <a:r>
            <a:rPr lang="en-US" sz="2400" dirty="0" smtClean="0">
              <a:latin typeface="Franklin Gothic Demi Cond" panose="020B0706030402020204" pitchFamily="34" charset="0"/>
            </a:rPr>
            <a:t>Applicants / Alumni</a:t>
          </a:r>
          <a:endParaRPr lang="ru-RU" sz="2400" dirty="0">
            <a:latin typeface="Franklin Gothic Demi Cond" panose="020B0706030402020204" pitchFamily="34" charset="0"/>
          </a:endParaRPr>
        </a:p>
      </dgm:t>
    </dgm:pt>
    <dgm:pt modelId="{1928439F-49C4-45CC-9C0F-84B120220B7C}" type="parTrans" cxnId="{E89E3CAB-F614-45E8-89CA-CAE83B9256D7}">
      <dgm:prSet/>
      <dgm:spPr/>
      <dgm:t>
        <a:bodyPr/>
        <a:lstStyle/>
        <a:p>
          <a:endParaRPr lang="ru-RU"/>
        </a:p>
      </dgm:t>
    </dgm:pt>
    <dgm:pt modelId="{1AD0BA2D-45E4-4F56-80CB-958E2A207E4B}" type="sibTrans" cxnId="{E89E3CAB-F614-45E8-89CA-CAE83B9256D7}">
      <dgm:prSet/>
      <dgm:spPr/>
      <dgm:t>
        <a:bodyPr/>
        <a:lstStyle/>
        <a:p>
          <a:endParaRPr lang="ru-RU"/>
        </a:p>
      </dgm:t>
    </dgm:pt>
    <dgm:pt modelId="{634673D6-C9E6-4657-A6DA-50485FF24754}">
      <dgm:prSet phldrT="[Текст]" custT="1"/>
      <dgm:spPr/>
      <dgm:t>
        <a:bodyPr/>
        <a:lstStyle/>
        <a:p>
          <a:r>
            <a:rPr lang="en-US" sz="1600" i="0" dirty="0">
              <a:latin typeface="Franklin Gothic Medium Cond" panose="020B0606030402020204" pitchFamily="34" charset="0"/>
            </a:rPr>
            <a:t>Quality education</a:t>
          </a:r>
          <a:endParaRPr lang="ru-RU" sz="1600" i="0" dirty="0">
            <a:latin typeface="Franklin Gothic Medium Cond" panose="020B0606030402020204" pitchFamily="34" charset="0"/>
          </a:endParaRPr>
        </a:p>
      </dgm:t>
    </dgm:pt>
    <dgm:pt modelId="{5AADC643-16C7-4F22-B714-09C4748E4637}" type="parTrans" cxnId="{DDB8FC9F-124A-4F14-824F-622F1269D9F7}">
      <dgm:prSet/>
      <dgm:spPr/>
      <dgm:t>
        <a:bodyPr/>
        <a:lstStyle/>
        <a:p>
          <a:endParaRPr lang="ru-RU"/>
        </a:p>
      </dgm:t>
    </dgm:pt>
    <dgm:pt modelId="{4720B9E5-ACA2-41E0-BE99-5AB372C2B504}" type="sibTrans" cxnId="{DDB8FC9F-124A-4F14-824F-622F1269D9F7}">
      <dgm:prSet/>
      <dgm:spPr/>
      <dgm:t>
        <a:bodyPr/>
        <a:lstStyle/>
        <a:p>
          <a:endParaRPr lang="ru-RU"/>
        </a:p>
      </dgm:t>
    </dgm:pt>
    <dgm:pt modelId="{51112A75-72B3-4702-AE60-FD0C4A87E831}">
      <dgm:prSet phldrT="[Текст]" custT="1"/>
      <dgm:spPr/>
      <dgm:t>
        <a:bodyPr/>
        <a:lstStyle/>
        <a:p>
          <a:r>
            <a:rPr lang="en-US" sz="2400" dirty="0" smtClean="0">
              <a:latin typeface="Franklin Gothic Demi Cond" panose="020B0706030402020204" pitchFamily="34" charset="0"/>
            </a:rPr>
            <a:t>Employers</a:t>
          </a:r>
          <a:endParaRPr lang="ru-RU" sz="2400" dirty="0">
            <a:latin typeface="Franklin Gothic Demi Cond" panose="020B0706030402020204" pitchFamily="34" charset="0"/>
          </a:endParaRPr>
        </a:p>
      </dgm:t>
    </dgm:pt>
    <dgm:pt modelId="{661F8B11-B97D-4E1C-BFFE-637B7D7E7FC5}" type="parTrans" cxnId="{2B81AB1C-D4B0-4A0D-96A0-736E736504E4}">
      <dgm:prSet/>
      <dgm:spPr/>
      <dgm:t>
        <a:bodyPr/>
        <a:lstStyle/>
        <a:p>
          <a:endParaRPr lang="ru-RU"/>
        </a:p>
      </dgm:t>
    </dgm:pt>
    <dgm:pt modelId="{43DC9617-7A6D-4565-9C6B-43E477DC449C}" type="sibTrans" cxnId="{2B81AB1C-D4B0-4A0D-96A0-736E736504E4}">
      <dgm:prSet/>
      <dgm:spPr/>
      <dgm:t>
        <a:bodyPr/>
        <a:lstStyle/>
        <a:p>
          <a:endParaRPr lang="ru-RU"/>
        </a:p>
      </dgm:t>
    </dgm:pt>
    <dgm:pt modelId="{5F3A43FD-B1ED-4BA4-8FD1-023A8E447843}">
      <dgm:prSet phldrT="[Текст]" custT="1"/>
      <dgm:spPr/>
      <dgm:t>
        <a:bodyPr/>
        <a:lstStyle/>
        <a:p>
          <a:r>
            <a:rPr lang="en-US" sz="1600" dirty="0" smtClean="0">
              <a:latin typeface="Franklin Gothic Medium Cond" panose="020B0606030402020204" pitchFamily="34" charset="0"/>
            </a:rPr>
            <a:t>Hiring </a:t>
          </a:r>
          <a:r>
            <a:rPr lang="en-US" sz="1600" dirty="0">
              <a:latin typeface="Franklin Gothic Medium Cond" panose="020B0606030402020204" pitchFamily="34" charset="0"/>
            </a:rPr>
            <a:t>competent specialists</a:t>
          </a:r>
          <a:endParaRPr lang="ru-RU" sz="1600" dirty="0">
            <a:latin typeface="Franklin Gothic Medium Cond" panose="020B0606030402020204" pitchFamily="34" charset="0"/>
          </a:endParaRPr>
        </a:p>
      </dgm:t>
    </dgm:pt>
    <dgm:pt modelId="{79A081D7-0ED5-413C-B4ED-4B938D35B3EF}" type="parTrans" cxnId="{FB66E4A7-E030-4751-9620-FB93764BC891}">
      <dgm:prSet/>
      <dgm:spPr/>
      <dgm:t>
        <a:bodyPr/>
        <a:lstStyle/>
        <a:p>
          <a:endParaRPr lang="ru-RU"/>
        </a:p>
      </dgm:t>
    </dgm:pt>
    <dgm:pt modelId="{F7D2FC57-0734-4E2E-9C6D-B84E4EFE3F46}" type="sibTrans" cxnId="{FB66E4A7-E030-4751-9620-FB93764BC891}">
      <dgm:prSet/>
      <dgm:spPr/>
      <dgm:t>
        <a:bodyPr/>
        <a:lstStyle/>
        <a:p>
          <a:endParaRPr lang="ru-RU"/>
        </a:p>
      </dgm:t>
    </dgm:pt>
    <dgm:pt modelId="{F04C8ED3-5C69-4451-9188-0DA234054DAD}">
      <dgm:prSet phldrT="[Текст]" custT="1"/>
      <dgm:spPr/>
      <dgm:t>
        <a:bodyPr/>
        <a:lstStyle/>
        <a:p>
          <a:r>
            <a:rPr lang="en-US" sz="2400" dirty="0" smtClean="0">
              <a:latin typeface="Franklin Gothic Demi Cond" panose="020B0706030402020204" pitchFamily="34" charset="0"/>
            </a:rPr>
            <a:t>State institutions / Local government</a:t>
          </a:r>
          <a:endParaRPr lang="ru-RU" sz="2400" dirty="0">
            <a:latin typeface="Franklin Gothic Demi Cond" panose="020B0706030402020204" pitchFamily="34" charset="0"/>
          </a:endParaRPr>
        </a:p>
      </dgm:t>
    </dgm:pt>
    <dgm:pt modelId="{2E1D1A1A-BA95-4BD8-A544-70DBDA96FE3A}" type="parTrans" cxnId="{86D2D9F2-DC13-4149-960A-1A2784B05F05}">
      <dgm:prSet/>
      <dgm:spPr/>
      <dgm:t>
        <a:bodyPr/>
        <a:lstStyle/>
        <a:p>
          <a:endParaRPr lang="ru-RU"/>
        </a:p>
      </dgm:t>
    </dgm:pt>
    <dgm:pt modelId="{390AE7C8-5DE0-4ABE-AE99-65C699BB6C8D}" type="sibTrans" cxnId="{86D2D9F2-DC13-4149-960A-1A2784B05F05}">
      <dgm:prSet/>
      <dgm:spPr/>
      <dgm:t>
        <a:bodyPr/>
        <a:lstStyle/>
        <a:p>
          <a:endParaRPr lang="ru-RU"/>
        </a:p>
      </dgm:t>
    </dgm:pt>
    <dgm:pt modelId="{5916AB7B-91EF-45AE-AE15-A42F03108516}">
      <dgm:prSet phldrT="[Текст]" custT="1"/>
      <dgm:spPr/>
      <dgm:t>
        <a:bodyPr/>
        <a:lstStyle/>
        <a:p>
          <a:r>
            <a:rPr lang="en-US" sz="1600" i="0" dirty="0">
              <a:latin typeface="Franklin Gothic Medium Cond" panose="020B0606030402020204" pitchFamily="34" charset="0"/>
            </a:rPr>
            <a:t>Self development</a:t>
          </a:r>
          <a:endParaRPr lang="ru-RU" sz="1600" i="0" dirty="0">
            <a:latin typeface="Franklin Gothic Medium Cond" panose="020B0606030402020204" pitchFamily="34" charset="0"/>
          </a:endParaRPr>
        </a:p>
      </dgm:t>
    </dgm:pt>
    <dgm:pt modelId="{8FBE4B77-A99B-4633-9DD6-5C5C87172238}" type="parTrans" cxnId="{904DECE2-0374-4014-840D-C491C217D5E5}">
      <dgm:prSet/>
      <dgm:spPr/>
      <dgm:t>
        <a:bodyPr/>
        <a:lstStyle/>
        <a:p>
          <a:endParaRPr lang="ru-RU"/>
        </a:p>
      </dgm:t>
    </dgm:pt>
    <dgm:pt modelId="{07E51DE3-0C47-4C16-8847-0BDB10F6F934}" type="sibTrans" cxnId="{904DECE2-0374-4014-840D-C491C217D5E5}">
      <dgm:prSet/>
      <dgm:spPr/>
      <dgm:t>
        <a:bodyPr/>
        <a:lstStyle/>
        <a:p>
          <a:endParaRPr lang="ru-RU"/>
        </a:p>
      </dgm:t>
    </dgm:pt>
    <dgm:pt modelId="{324F25FB-4F93-4ADD-ABD5-BB40F0B20EB1}">
      <dgm:prSet phldrT="[Текст]" custT="1"/>
      <dgm:spPr/>
      <dgm:t>
        <a:bodyPr/>
        <a:lstStyle/>
        <a:p>
          <a:r>
            <a:rPr lang="en-US" sz="1600" i="0" dirty="0">
              <a:latin typeface="Franklin Gothic Medium Cond" panose="020B0606030402020204" pitchFamily="34" charset="0"/>
            </a:rPr>
            <a:t>Good learning conditions</a:t>
          </a:r>
          <a:endParaRPr lang="ru-RU" sz="1600" i="0" dirty="0">
            <a:latin typeface="Franklin Gothic Medium Cond" panose="020B0606030402020204" pitchFamily="34" charset="0"/>
          </a:endParaRPr>
        </a:p>
      </dgm:t>
    </dgm:pt>
    <dgm:pt modelId="{2AE427D4-39AF-4EF4-AFE3-D5EC3F4B26CB}" type="parTrans" cxnId="{85E95086-49FE-4948-9B0B-58C67217052E}">
      <dgm:prSet/>
      <dgm:spPr/>
      <dgm:t>
        <a:bodyPr/>
        <a:lstStyle/>
        <a:p>
          <a:endParaRPr lang="ru-RU"/>
        </a:p>
      </dgm:t>
    </dgm:pt>
    <dgm:pt modelId="{0D706EB3-5618-4E38-BAD1-FE3A26DD6E4B}" type="sibTrans" cxnId="{85E95086-49FE-4948-9B0B-58C67217052E}">
      <dgm:prSet/>
      <dgm:spPr/>
      <dgm:t>
        <a:bodyPr/>
        <a:lstStyle/>
        <a:p>
          <a:endParaRPr lang="ru-RU"/>
        </a:p>
      </dgm:t>
    </dgm:pt>
    <dgm:pt modelId="{E83A8B66-0EA0-405E-B80F-57FE1BC7AE6A}">
      <dgm:prSet phldrT="[Текст]" custT="1"/>
      <dgm:spPr/>
      <dgm:t>
        <a:bodyPr/>
        <a:lstStyle/>
        <a:p>
          <a:r>
            <a:rPr lang="en-US" sz="1600" i="0" dirty="0">
              <a:latin typeface="Franklin Gothic Medium Cond" panose="020B0606030402020204" pitchFamily="34" charset="0"/>
            </a:rPr>
            <a:t>Openness and accessibility of information, transparency</a:t>
          </a:r>
          <a:endParaRPr lang="ru-RU" sz="1600" i="0" dirty="0">
            <a:latin typeface="Franklin Gothic Medium Cond" panose="020B0606030402020204" pitchFamily="34" charset="0"/>
          </a:endParaRPr>
        </a:p>
      </dgm:t>
    </dgm:pt>
    <dgm:pt modelId="{7B111CAF-1D3A-4807-9400-6D103BACE33D}" type="parTrans" cxnId="{DF77243C-1CB2-4FC9-A9B8-44B2CAD20C66}">
      <dgm:prSet/>
      <dgm:spPr/>
      <dgm:t>
        <a:bodyPr/>
        <a:lstStyle/>
        <a:p>
          <a:endParaRPr lang="ru-RU"/>
        </a:p>
      </dgm:t>
    </dgm:pt>
    <dgm:pt modelId="{4AC55208-C8A0-44B7-A3B8-3EE24082B6B4}" type="sibTrans" cxnId="{DF77243C-1CB2-4FC9-A9B8-44B2CAD20C66}">
      <dgm:prSet/>
      <dgm:spPr/>
      <dgm:t>
        <a:bodyPr/>
        <a:lstStyle/>
        <a:p>
          <a:endParaRPr lang="ru-RU"/>
        </a:p>
      </dgm:t>
    </dgm:pt>
    <dgm:pt modelId="{8C617E90-5886-42E4-BE6B-C8E7C3E7342D}">
      <dgm:prSet phldrT="[Текст]" custT="1"/>
      <dgm:spPr/>
      <dgm:t>
        <a:bodyPr/>
        <a:lstStyle/>
        <a:p>
          <a:r>
            <a:rPr lang="en-US" sz="1600" i="0" dirty="0">
              <a:latin typeface="Franklin Gothic Medium Cond" panose="020B0606030402020204" pitchFamily="34" charset="0"/>
            </a:rPr>
            <a:t>Employment assistance</a:t>
          </a:r>
          <a:endParaRPr lang="ru-RU" sz="1600" i="0" dirty="0">
            <a:latin typeface="Franklin Gothic Medium Cond" panose="020B0606030402020204" pitchFamily="34" charset="0"/>
          </a:endParaRPr>
        </a:p>
      </dgm:t>
    </dgm:pt>
    <dgm:pt modelId="{94E4768E-FA25-4CF3-A4F1-C997D753D70F}" type="parTrans" cxnId="{87B37E4D-4271-442F-B7AD-1D53B645BA4F}">
      <dgm:prSet/>
      <dgm:spPr/>
      <dgm:t>
        <a:bodyPr/>
        <a:lstStyle/>
        <a:p>
          <a:endParaRPr lang="ru-RU"/>
        </a:p>
      </dgm:t>
    </dgm:pt>
    <dgm:pt modelId="{094DD9C5-46BE-433C-AA14-4516C90D2E63}" type="sibTrans" cxnId="{87B37E4D-4271-442F-B7AD-1D53B645BA4F}">
      <dgm:prSet/>
      <dgm:spPr/>
      <dgm:t>
        <a:bodyPr/>
        <a:lstStyle/>
        <a:p>
          <a:endParaRPr lang="ru-RU"/>
        </a:p>
      </dgm:t>
    </dgm:pt>
    <dgm:pt modelId="{B016AB39-3AE3-416B-8E9B-299A99765E4C}">
      <dgm:prSet phldrT="[Текст]" custT="1"/>
      <dgm:spPr/>
      <dgm:t>
        <a:bodyPr/>
        <a:lstStyle/>
        <a:p>
          <a:r>
            <a:rPr lang="en-US" sz="1600" i="0" dirty="0">
              <a:latin typeface="Franklin Gothic Medium Cond" panose="020B0606030402020204" pitchFamily="34" charset="0"/>
            </a:rPr>
            <a:t>Opportunities for international internships</a:t>
          </a:r>
          <a:endParaRPr lang="ru-RU" sz="1600" i="0" dirty="0">
            <a:latin typeface="Franklin Gothic Medium Cond" panose="020B0606030402020204" pitchFamily="34" charset="0"/>
          </a:endParaRPr>
        </a:p>
      </dgm:t>
    </dgm:pt>
    <dgm:pt modelId="{C71F66B5-7912-4983-BD54-6B74B4F081C0}" type="parTrans" cxnId="{DE9F4D96-859F-4955-A76C-14B034CE2B8D}">
      <dgm:prSet/>
      <dgm:spPr/>
      <dgm:t>
        <a:bodyPr/>
        <a:lstStyle/>
        <a:p>
          <a:endParaRPr lang="ru-RU"/>
        </a:p>
      </dgm:t>
    </dgm:pt>
    <dgm:pt modelId="{D73B22CF-DD49-48F5-918C-9C9878F79700}" type="sibTrans" cxnId="{DE9F4D96-859F-4955-A76C-14B034CE2B8D}">
      <dgm:prSet/>
      <dgm:spPr/>
      <dgm:t>
        <a:bodyPr/>
        <a:lstStyle/>
        <a:p>
          <a:endParaRPr lang="ru-RU"/>
        </a:p>
      </dgm:t>
    </dgm:pt>
    <dgm:pt modelId="{016AFDD4-8135-4555-A5A1-0C4075BFDECA}">
      <dgm:prSet phldrT="[Текст]" custT="1"/>
      <dgm:spPr/>
      <dgm:t>
        <a:bodyPr/>
        <a:lstStyle/>
        <a:p>
          <a:r>
            <a:rPr lang="en-US" sz="1600" dirty="0">
              <a:latin typeface="Franklin Gothic Medium Cond" panose="020B0606030402020204" pitchFamily="34" charset="0"/>
            </a:rPr>
            <a:t>Formation of an active consumer in the goods market</a:t>
          </a:r>
          <a:endParaRPr lang="ru-RU" sz="1600" dirty="0">
            <a:latin typeface="Franklin Gothic Medium Cond" panose="020B0606030402020204" pitchFamily="34" charset="0"/>
          </a:endParaRPr>
        </a:p>
      </dgm:t>
    </dgm:pt>
    <dgm:pt modelId="{40357187-19F8-4DB9-BE9A-6B5CF239CB07}" type="parTrans" cxnId="{1EE15D9E-B2B0-4487-96BE-C0560257EE54}">
      <dgm:prSet/>
      <dgm:spPr/>
      <dgm:t>
        <a:bodyPr/>
        <a:lstStyle/>
        <a:p>
          <a:endParaRPr lang="ru-RU"/>
        </a:p>
      </dgm:t>
    </dgm:pt>
    <dgm:pt modelId="{E3F8111C-51FC-4F54-BA69-9BFBDF65445A}" type="sibTrans" cxnId="{1EE15D9E-B2B0-4487-96BE-C0560257EE54}">
      <dgm:prSet/>
      <dgm:spPr/>
      <dgm:t>
        <a:bodyPr/>
        <a:lstStyle/>
        <a:p>
          <a:endParaRPr lang="ru-RU"/>
        </a:p>
      </dgm:t>
    </dgm:pt>
    <dgm:pt modelId="{84D8E8F9-47B7-4591-B578-67B3B921E217}">
      <dgm:prSet phldrT="[Текст]" custT="1"/>
      <dgm:spPr/>
      <dgm:t>
        <a:bodyPr/>
        <a:lstStyle/>
        <a:p>
          <a:r>
            <a:rPr lang="en-US" sz="1600" dirty="0">
              <a:latin typeface="Franklin Gothic Medium Cond" panose="020B0606030402020204" pitchFamily="34" charset="0"/>
            </a:rPr>
            <a:t>Compliance with the requirements of regulations in the educational process</a:t>
          </a:r>
          <a:endParaRPr lang="ru-RU" sz="1600" dirty="0">
            <a:latin typeface="Franklin Gothic Medium Cond" panose="020B0606030402020204" pitchFamily="34" charset="0"/>
          </a:endParaRPr>
        </a:p>
      </dgm:t>
    </dgm:pt>
    <dgm:pt modelId="{DA23D5A7-8292-4617-8C79-0C3780269045}" type="parTrans" cxnId="{ABF1501F-984B-4EE1-B675-C28BA82AD0D0}">
      <dgm:prSet/>
      <dgm:spPr/>
      <dgm:t>
        <a:bodyPr/>
        <a:lstStyle/>
        <a:p>
          <a:endParaRPr lang="ru-RU"/>
        </a:p>
      </dgm:t>
    </dgm:pt>
    <dgm:pt modelId="{6BA2032A-84AB-4A41-8EF8-A7B2C82EB0F3}" type="sibTrans" cxnId="{ABF1501F-984B-4EE1-B675-C28BA82AD0D0}">
      <dgm:prSet/>
      <dgm:spPr/>
      <dgm:t>
        <a:bodyPr/>
        <a:lstStyle/>
        <a:p>
          <a:endParaRPr lang="ru-RU"/>
        </a:p>
      </dgm:t>
    </dgm:pt>
    <dgm:pt modelId="{A5879E84-B237-4766-B752-0EA8B2ED5DF3}">
      <dgm:prSet phldrT="[Текст]" custT="1"/>
      <dgm:spPr/>
      <dgm:t>
        <a:bodyPr/>
        <a:lstStyle/>
        <a:p>
          <a:r>
            <a:rPr lang="en-US" sz="1600" dirty="0">
              <a:latin typeface="Franklin Gothic Medium Cond" panose="020B0606030402020204" pitchFamily="34" charset="0"/>
            </a:rPr>
            <a:t>Execution of </a:t>
          </a:r>
          <a:r>
            <a:rPr lang="en-US" sz="1600" dirty="0" smtClean="0">
              <a:latin typeface="Franklin Gothic Medium Cond" panose="020B0606030402020204" pitchFamily="34" charset="0"/>
            </a:rPr>
            <a:t>the government order for training of managers</a:t>
          </a:r>
          <a:endParaRPr lang="ru-RU" sz="1600" dirty="0">
            <a:latin typeface="Franklin Gothic Medium Cond" panose="020B0606030402020204" pitchFamily="34" charset="0"/>
          </a:endParaRPr>
        </a:p>
      </dgm:t>
    </dgm:pt>
    <dgm:pt modelId="{81391629-6B47-4847-9988-D8EF3E45574A}" type="parTrans" cxnId="{7FB689BF-733F-42D5-B3E7-30BF1971594B}">
      <dgm:prSet/>
      <dgm:spPr/>
      <dgm:t>
        <a:bodyPr/>
        <a:lstStyle/>
        <a:p>
          <a:endParaRPr lang="ru-RU"/>
        </a:p>
      </dgm:t>
    </dgm:pt>
    <dgm:pt modelId="{9620E659-4FCF-42DA-845F-99C55AAE13C2}" type="sibTrans" cxnId="{7FB689BF-733F-42D5-B3E7-30BF1971594B}">
      <dgm:prSet/>
      <dgm:spPr/>
      <dgm:t>
        <a:bodyPr/>
        <a:lstStyle/>
        <a:p>
          <a:endParaRPr lang="ru-RU"/>
        </a:p>
      </dgm:t>
    </dgm:pt>
    <dgm:pt modelId="{030E67D0-40A3-4CE5-8765-CE964D924C96}">
      <dgm:prSet phldrT="[Текст]" custT="1"/>
      <dgm:spPr/>
      <dgm:t>
        <a:bodyPr/>
        <a:lstStyle/>
        <a:p>
          <a:r>
            <a:rPr lang="en-US" sz="1600" dirty="0">
              <a:latin typeface="Franklin Gothic Medium Cond" panose="020B0606030402020204" pitchFamily="34" charset="0"/>
            </a:rPr>
            <a:t>Training of highly </a:t>
          </a:r>
          <a:r>
            <a:rPr lang="en-US" sz="1600" dirty="0" smtClean="0">
              <a:latin typeface="Franklin Gothic Medium Cond" panose="020B0606030402020204" pitchFamily="34" charset="0"/>
            </a:rPr>
            <a:t>qualified </a:t>
          </a:r>
          <a:r>
            <a:rPr lang="en-US" sz="1600" dirty="0">
              <a:latin typeface="Franklin Gothic Medium Cond" panose="020B0606030402020204" pitchFamily="34" charset="0"/>
            </a:rPr>
            <a:t>citizens and removal of social tension</a:t>
          </a:r>
          <a:endParaRPr lang="ru-RU" sz="1600" dirty="0">
            <a:latin typeface="Franklin Gothic Medium Cond" panose="020B0606030402020204" pitchFamily="34" charset="0"/>
          </a:endParaRPr>
        </a:p>
      </dgm:t>
    </dgm:pt>
    <dgm:pt modelId="{F3F4870F-613F-4F08-9F4F-9F928F120FB5}" type="parTrans" cxnId="{17E389B1-0E29-47BB-9B9C-DE13C82AAB51}">
      <dgm:prSet/>
      <dgm:spPr/>
      <dgm:t>
        <a:bodyPr/>
        <a:lstStyle/>
        <a:p>
          <a:endParaRPr lang="ru-RU"/>
        </a:p>
      </dgm:t>
    </dgm:pt>
    <dgm:pt modelId="{AD318795-7025-4C3C-A528-DDCCB9CC71F9}" type="sibTrans" cxnId="{17E389B1-0E29-47BB-9B9C-DE13C82AAB51}">
      <dgm:prSet/>
      <dgm:spPr/>
      <dgm:t>
        <a:bodyPr/>
        <a:lstStyle/>
        <a:p>
          <a:endParaRPr lang="ru-RU"/>
        </a:p>
      </dgm:t>
    </dgm:pt>
    <dgm:pt modelId="{D7C62A08-4B31-4E0B-A406-93CB3B534446}">
      <dgm:prSet phldrT="[Текст]" custT="1"/>
      <dgm:spPr/>
      <dgm:t>
        <a:bodyPr/>
        <a:lstStyle/>
        <a:p>
          <a:r>
            <a:rPr lang="en-US" sz="1600" dirty="0">
              <a:latin typeface="Franklin Gothic Medium Cond" panose="020B0606030402020204" pitchFamily="34" charset="0"/>
            </a:rPr>
            <a:t> Reducing unemployment</a:t>
          </a:r>
          <a:endParaRPr lang="ru-RU" sz="1600" dirty="0">
            <a:latin typeface="Franklin Gothic Medium Cond" panose="020B0606030402020204" pitchFamily="34" charset="0"/>
          </a:endParaRPr>
        </a:p>
      </dgm:t>
    </dgm:pt>
    <dgm:pt modelId="{9837D2D7-4045-4616-9E50-F5777393495D}" type="parTrans" cxnId="{E2D082F8-9AD4-4541-9281-35CFD40A5758}">
      <dgm:prSet/>
      <dgm:spPr/>
      <dgm:t>
        <a:bodyPr/>
        <a:lstStyle/>
        <a:p>
          <a:endParaRPr lang="ru-RU"/>
        </a:p>
      </dgm:t>
    </dgm:pt>
    <dgm:pt modelId="{10F00C4D-BA85-44A5-A81A-93222273CB2D}" type="sibTrans" cxnId="{E2D082F8-9AD4-4541-9281-35CFD40A5758}">
      <dgm:prSet/>
      <dgm:spPr/>
      <dgm:t>
        <a:bodyPr/>
        <a:lstStyle/>
        <a:p>
          <a:endParaRPr lang="ru-RU"/>
        </a:p>
      </dgm:t>
    </dgm:pt>
    <dgm:pt modelId="{A32662F0-4CBB-47D9-BEF6-80BDC43D1064}">
      <dgm:prSet phldrT="[Текст]" custT="1"/>
      <dgm:spPr/>
      <dgm:t>
        <a:bodyPr/>
        <a:lstStyle/>
        <a:p>
          <a:r>
            <a:rPr lang="en-US" sz="1600" dirty="0">
              <a:latin typeface="Franklin Gothic Medium Cond" panose="020B0606030402020204" pitchFamily="34" charset="0"/>
            </a:rPr>
            <a:t>Socialization of students</a:t>
          </a:r>
          <a:endParaRPr lang="ru-RU" sz="1600" dirty="0">
            <a:latin typeface="Franklin Gothic Medium Cond" panose="020B0606030402020204" pitchFamily="34" charset="0"/>
          </a:endParaRPr>
        </a:p>
      </dgm:t>
    </dgm:pt>
    <dgm:pt modelId="{D747BD5E-FE71-4E10-B539-8F6ACC3202B9}" type="parTrans" cxnId="{7523B59A-0B92-4C7E-AED2-5A79844F80E7}">
      <dgm:prSet/>
      <dgm:spPr/>
      <dgm:t>
        <a:bodyPr/>
        <a:lstStyle/>
        <a:p>
          <a:endParaRPr lang="ru-RU"/>
        </a:p>
      </dgm:t>
    </dgm:pt>
    <dgm:pt modelId="{F1526106-238A-46DD-AA89-608CFE7346AF}" type="sibTrans" cxnId="{7523B59A-0B92-4C7E-AED2-5A79844F80E7}">
      <dgm:prSet/>
      <dgm:spPr/>
      <dgm:t>
        <a:bodyPr/>
        <a:lstStyle/>
        <a:p>
          <a:endParaRPr lang="ru-RU"/>
        </a:p>
      </dgm:t>
    </dgm:pt>
    <dgm:pt modelId="{6814DA51-FF3A-4FC8-9E6B-7299B96DDFDB}" type="pres">
      <dgm:prSet presAssocID="{86B31BD4-478E-4428-B85F-F7F8EA332AFE}" presName="linear" presStyleCnt="0">
        <dgm:presLayoutVars>
          <dgm:dir/>
          <dgm:resizeHandles val="exact"/>
        </dgm:presLayoutVars>
      </dgm:prSet>
      <dgm:spPr/>
      <dgm:t>
        <a:bodyPr/>
        <a:lstStyle/>
        <a:p>
          <a:endParaRPr lang="ru-RU"/>
        </a:p>
      </dgm:t>
    </dgm:pt>
    <dgm:pt modelId="{901BFA65-91D4-429E-A7D2-ACA4848E0075}" type="pres">
      <dgm:prSet presAssocID="{69BD9B91-76A3-4C6C-81B8-E2E24B3E8163}" presName="comp" presStyleCnt="0"/>
      <dgm:spPr/>
    </dgm:pt>
    <dgm:pt modelId="{847808A4-79C7-403C-A751-0331BF6B5432}" type="pres">
      <dgm:prSet presAssocID="{69BD9B91-76A3-4C6C-81B8-E2E24B3E8163}" presName="box" presStyleLbl="node1" presStyleIdx="0" presStyleCnt="3" custScaleY="188830"/>
      <dgm:spPr/>
      <dgm:t>
        <a:bodyPr/>
        <a:lstStyle/>
        <a:p>
          <a:endParaRPr lang="ru-RU"/>
        </a:p>
      </dgm:t>
    </dgm:pt>
    <dgm:pt modelId="{B8B5EEC6-1578-4B36-9A66-206A2645A471}" type="pres">
      <dgm:prSet presAssocID="{69BD9B91-76A3-4C6C-81B8-E2E24B3E8163}" presName="img" presStyleLbl="fgImgPlace1" presStyleIdx="0" presStyleCnt="3" custScaleX="59665" custScaleY="85659"/>
      <dgm:spPr>
        <a:blipFill rotWithShape="1">
          <a:blip xmlns:r="http://schemas.openxmlformats.org/officeDocument/2006/relationships" r:embed="rId1"/>
          <a:stretch>
            <a:fillRect/>
          </a:stretch>
        </a:blipFill>
      </dgm:spPr>
      <dgm:t>
        <a:bodyPr/>
        <a:lstStyle/>
        <a:p>
          <a:endParaRPr lang="ru-RU"/>
        </a:p>
      </dgm:t>
    </dgm:pt>
    <dgm:pt modelId="{9D517ACA-38B0-4289-9709-EC6141D126C2}" type="pres">
      <dgm:prSet presAssocID="{69BD9B91-76A3-4C6C-81B8-E2E24B3E8163}" presName="text" presStyleLbl="node1" presStyleIdx="0" presStyleCnt="3">
        <dgm:presLayoutVars>
          <dgm:bulletEnabled val="1"/>
        </dgm:presLayoutVars>
      </dgm:prSet>
      <dgm:spPr/>
      <dgm:t>
        <a:bodyPr/>
        <a:lstStyle/>
        <a:p>
          <a:endParaRPr lang="ru-RU"/>
        </a:p>
      </dgm:t>
    </dgm:pt>
    <dgm:pt modelId="{CCFDC729-3D3F-4F5C-B4E0-37E9030065D0}" type="pres">
      <dgm:prSet presAssocID="{1AD0BA2D-45E4-4F56-80CB-958E2A207E4B}" presName="spacer" presStyleCnt="0"/>
      <dgm:spPr/>
    </dgm:pt>
    <dgm:pt modelId="{C6A038A2-9505-4848-A99A-93C5DFE81D9F}" type="pres">
      <dgm:prSet presAssocID="{51112A75-72B3-4702-AE60-FD0C4A87E831}" presName="comp" presStyleCnt="0"/>
      <dgm:spPr/>
    </dgm:pt>
    <dgm:pt modelId="{4E6A0A4B-AEC8-42BF-AE77-D2BCCCDE159E}" type="pres">
      <dgm:prSet presAssocID="{51112A75-72B3-4702-AE60-FD0C4A87E831}" presName="box" presStyleLbl="node1" presStyleIdx="1" presStyleCnt="3" custScaleY="87809"/>
      <dgm:spPr/>
      <dgm:t>
        <a:bodyPr/>
        <a:lstStyle/>
        <a:p>
          <a:endParaRPr lang="ru-RU"/>
        </a:p>
      </dgm:t>
    </dgm:pt>
    <dgm:pt modelId="{BE40C0F0-C35E-433E-831B-02263D9CFFF9}" type="pres">
      <dgm:prSet presAssocID="{51112A75-72B3-4702-AE60-FD0C4A87E831}" presName="img" presStyleLbl="fgImgPlace1" presStyleIdx="1" presStyleCnt="3" custScaleX="50679" custScaleY="52528"/>
      <dgm:spPr>
        <a:blipFill rotWithShape="1">
          <a:blip xmlns:r="http://schemas.openxmlformats.org/officeDocument/2006/relationships" r:embed="rId2"/>
          <a:stretch>
            <a:fillRect/>
          </a:stretch>
        </a:blipFill>
      </dgm:spPr>
      <dgm:t>
        <a:bodyPr/>
        <a:lstStyle/>
        <a:p>
          <a:endParaRPr lang="ru-RU"/>
        </a:p>
      </dgm:t>
    </dgm:pt>
    <dgm:pt modelId="{C8C8BC54-AA80-44B5-934A-C1DB3B313E29}" type="pres">
      <dgm:prSet presAssocID="{51112A75-72B3-4702-AE60-FD0C4A87E831}" presName="text" presStyleLbl="node1" presStyleIdx="1" presStyleCnt="3">
        <dgm:presLayoutVars>
          <dgm:bulletEnabled val="1"/>
        </dgm:presLayoutVars>
      </dgm:prSet>
      <dgm:spPr/>
      <dgm:t>
        <a:bodyPr/>
        <a:lstStyle/>
        <a:p>
          <a:endParaRPr lang="ru-RU"/>
        </a:p>
      </dgm:t>
    </dgm:pt>
    <dgm:pt modelId="{DA80501B-BF75-47E1-98B3-31AD98ABB4CA}" type="pres">
      <dgm:prSet presAssocID="{43DC9617-7A6D-4565-9C6B-43E477DC449C}" presName="spacer" presStyleCnt="0"/>
      <dgm:spPr/>
    </dgm:pt>
    <dgm:pt modelId="{C923573E-EED7-4E26-B303-6F48EB80A0EC}" type="pres">
      <dgm:prSet presAssocID="{F04C8ED3-5C69-4451-9188-0DA234054DAD}" presName="comp" presStyleCnt="0"/>
      <dgm:spPr/>
    </dgm:pt>
    <dgm:pt modelId="{41F314AC-0AC6-4074-A5E7-FC941C3D43C7}" type="pres">
      <dgm:prSet presAssocID="{F04C8ED3-5C69-4451-9188-0DA234054DAD}" presName="box" presStyleLbl="node1" presStyleIdx="2" presStyleCnt="3" custScaleY="152230"/>
      <dgm:spPr/>
      <dgm:t>
        <a:bodyPr/>
        <a:lstStyle/>
        <a:p>
          <a:endParaRPr lang="ru-RU"/>
        </a:p>
      </dgm:t>
    </dgm:pt>
    <dgm:pt modelId="{4137FE44-A2CC-4139-8D81-2166AA2F001A}" type="pres">
      <dgm:prSet presAssocID="{F04C8ED3-5C69-4451-9188-0DA234054DAD}" presName="img" presStyleLbl="fgImgPlace1" presStyleIdx="2" presStyleCnt="3" custScaleX="53328" custScaleY="75166"/>
      <dgm:spPr>
        <a:blipFill rotWithShape="1">
          <a:blip xmlns:r="http://schemas.openxmlformats.org/officeDocument/2006/relationships" r:embed="rId3"/>
          <a:stretch>
            <a:fillRect/>
          </a:stretch>
        </a:blipFill>
      </dgm:spPr>
      <dgm:t>
        <a:bodyPr/>
        <a:lstStyle/>
        <a:p>
          <a:endParaRPr lang="ru-RU"/>
        </a:p>
      </dgm:t>
    </dgm:pt>
    <dgm:pt modelId="{48E2F3F9-7F68-4B67-B456-BF9E5CAB52D0}" type="pres">
      <dgm:prSet presAssocID="{F04C8ED3-5C69-4451-9188-0DA234054DAD}" presName="text" presStyleLbl="node1" presStyleIdx="2" presStyleCnt="3">
        <dgm:presLayoutVars>
          <dgm:bulletEnabled val="1"/>
        </dgm:presLayoutVars>
      </dgm:prSet>
      <dgm:spPr/>
      <dgm:t>
        <a:bodyPr/>
        <a:lstStyle/>
        <a:p>
          <a:endParaRPr lang="ru-RU"/>
        </a:p>
      </dgm:t>
    </dgm:pt>
  </dgm:ptLst>
  <dgm:cxnLst>
    <dgm:cxn modelId="{2FF0A308-E96C-432C-9D03-02BE1E92DDC7}" type="presOf" srcId="{E83A8B66-0EA0-405E-B80F-57FE1BC7AE6A}" destId="{847808A4-79C7-403C-A751-0331BF6B5432}" srcOrd="0" destOrd="4" presId="urn:microsoft.com/office/officeart/2005/8/layout/vList4"/>
    <dgm:cxn modelId="{155AF3F9-13AE-48DE-B36A-4F3ED7D3F22A}" type="presOf" srcId="{030E67D0-40A3-4CE5-8765-CE964D924C96}" destId="{41F314AC-0AC6-4074-A5E7-FC941C3D43C7}" srcOrd="0" destOrd="3" presId="urn:microsoft.com/office/officeart/2005/8/layout/vList4"/>
    <dgm:cxn modelId="{ABF1501F-984B-4EE1-B675-C28BA82AD0D0}" srcId="{F04C8ED3-5C69-4451-9188-0DA234054DAD}" destId="{84D8E8F9-47B7-4591-B578-67B3B921E217}" srcOrd="0" destOrd="0" parTransId="{DA23D5A7-8292-4617-8C79-0C3780269045}" sibTransId="{6BA2032A-84AB-4A41-8EF8-A7B2C82EB0F3}"/>
    <dgm:cxn modelId="{0100566A-93DD-4AEC-B649-3CD9E55C7751}" type="presOf" srcId="{86B31BD4-478E-4428-B85F-F7F8EA332AFE}" destId="{6814DA51-FF3A-4FC8-9E6B-7299B96DDFDB}" srcOrd="0" destOrd="0" presId="urn:microsoft.com/office/officeart/2005/8/layout/vList4"/>
    <dgm:cxn modelId="{1904EC8B-EEAB-4BFC-9443-06B31E7524F2}" type="presOf" srcId="{F04C8ED3-5C69-4451-9188-0DA234054DAD}" destId="{48E2F3F9-7F68-4B67-B456-BF9E5CAB52D0}" srcOrd="1" destOrd="0" presId="urn:microsoft.com/office/officeart/2005/8/layout/vList4"/>
    <dgm:cxn modelId="{DE9F4D96-859F-4955-A76C-14B034CE2B8D}" srcId="{69BD9B91-76A3-4C6C-81B8-E2E24B3E8163}" destId="{B016AB39-3AE3-416B-8E9B-299A99765E4C}" srcOrd="5" destOrd="0" parTransId="{C71F66B5-7912-4983-BD54-6B74B4F081C0}" sibTransId="{D73B22CF-DD49-48F5-918C-9C9878F79700}"/>
    <dgm:cxn modelId="{4CEBCA9A-63BB-4452-A06A-246030AB4A65}" type="presOf" srcId="{030E67D0-40A3-4CE5-8765-CE964D924C96}" destId="{48E2F3F9-7F68-4B67-B456-BF9E5CAB52D0}" srcOrd="1" destOrd="3" presId="urn:microsoft.com/office/officeart/2005/8/layout/vList4"/>
    <dgm:cxn modelId="{17E389B1-0E29-47BB-9B9C-DE13C82AAB51}" srcId="{F04C8ED3-5C69-4451-9188-0DA234054DAD}" destId="{030E67D0-40A3-4CE5-8765-CE964D924C96}" srcOrd="2" destOrd="0" parTransId="{F3F4870F-613F-4F08-9F4F-9F928F120FB5}" sibTransId="{AD318795-7025-4C3C-A528-DDCCB9CC71F9}"/>
    <dgm:cxn modelId="{2617A545-0E7E-4D79-846B-6FE413071187}" type="presOf" srcId="{324F25FB-4F93-4ADD-ABD5-BB40F0B20EB1}" destId="{9D517ACA-38B0-4289-9709-EC6141D126C2}" srcOrd="1" destOrd="3" presId="urn:microsoft.com/office/officeart/2005/8/layout/vList4"/>
    <dgm:cxn modelId="{BB44AC52-EF45-4E1C-96EE-E564AC694204}" type="presOf" srcId="{A5879E84-B237-4766-B752-0EA8B2ED5DF3}" destId="{48E2F3F9-7F68-4B67-B456-BF9E5CAB52D0}" srcOrd="1" destOrd="2" presId="urn:microsoft.com/office/officeart/2005/8/layout/vList4"/>
    <dgm:cxn modelId="{DF77243C-1CB2-4FC9-A9B8-44B2CAD20C66}" srcId="{69BD9B91-76A3-4C6C-81B8-E2E24B3E8163}" destId="{E83A8B66-0EA0-405E-B80F-57FE1BC7AE6A}" srcOrd="3" destOrd="0" parTransId="{7B111CAF-1D3A-4807-9400-6D103BACE33D}" sibTransId="{4AC55208-C8A0-44B7-A3B8-3EE24082B6B4}"/>
    <dgm:cxn modelId="{7FB689BF-733F-42D5-B3E7-30BF1971594B}" srcId="{F04C8ED3-5C69-4451-9188-0DA234054DAD}" destId="{A5879E84-B237-4766-B752-0EA8B2ED5DF3}" srcOrd="1" destOrd="0" parTransId="{81391629-6B47-4847-9988-D8EF3E45574A}" sibTransId="{9620E659-4FCF-42DA-845F-99C55AAE13C2}"/>
    <dgm:cxn modelId="{15D43693-3051-4DC2-8133-8AA541284A5F}" type="presOf" srcId="{69BD9B91-76A3-4C6C-81B8-E2E24B3E8163}" destId="{9D517ACA-38B0-4289-9709-EC6141D126C2}" srcOrd="1" destOrd="0" presId="urn:microsoft.com/office/officeart/2005/8/layout/vList4"/>
    <dgm:cxn modelId="{7A6C7408-4446-47F9-AAA3-524B3F6B9F45}" type="presOf" srcId="{E83A8B66-0EA0-405E-B80F-57FE1BC7AE6A}" destId="{9D517ACA-38B0-4289-9709-EC6141D126C2}" srcOrd="1" destOrd="4" presId="urn:microsoft.com/office/officeart/2005/8/layout/vList4"/>
    <dgm:cxn modelId="{44838671-7BEA-4090-89B8-55DF65511842}" type="presOf" srcId="{84D8E8F9-47B7-4591-B578-67B3B921E217}" destId="{48E2F3F9-7F68-4B67-B456-BF9E5CAB52D0}" srcOrd="1" destOrd="1" presId="urn:microsoft.com/office/officeart/2005/8/layout/vList4"/>
    <dgm:cxn modelId="{B5EE4BBB-BEE2-49F6-A2A5-FCB59529E4AE}" type="presOf" srcId="{84D8E8F9-47B7-4591-B578-67B3B921E217}" destId="{41F314AC-0AC6-4074-A5E7-FC941C3D43C7}" srcOrd="0" destOrd="1" presId="urn:microsoft.com/office/officeart/2005/8/layout/vList4"/>
    <dgm:cxn modelId="{19B34E2C-5E00-40DC-9B3D-C13A6A06EED2}" type="presOf" srcId="{634673D6-C9E6-4657-A6DA-50485FF24754}" destId="{847808A4-79C7-403C-A751-0331BF6B5432}" srcOrd="0" destOrd="1" presId="urn:microsoft.com/office/officeart/2005/8/layout/vList4"/>
    <dgm:cxn modelId="{A23E5F8A-9D83-40EB-8935-A542FAE84116}" type="presOf" srcId="{5F3A43FD-B1ED-4BA4-8FD1-023A8E447843}" destId="{4E6A0A4B-AEC8-42BF-AE77-D2BCCCDE159E}" srcOrd="0" destOrd="1" presId="urn:microsoft.com/office/officeart/2005/8/layout/vList4"/>
    <dgm:cxn modelId="{E89E3CAB-F614-45E8-89CA-CAE83B9256D7}" srcId="{86B31BD4-478E-4428-B85F-F7F8EA332AFE}" destId="{69BD9B91-76A3-4C6C-81B8-E2E24B3E8163}" srcOrd="0" destOrd="0" parTransId="{1928439F-49C4-45CC-9C0F-84B120220B7C}" sibTransId="{1AD0BA2D-45E4-4F56-80CB-958E2A207E4B}"/>
    <dgm:cxn modelId="{40CFD2D8-88AE-4263-B51A-E42C357188FA}" type="presOf" srcId="{D7C62A08-4B31-4E0B-A406-93CB3B534446}" destId="{41F314AC-0AC6-4074-A5E7-FC941C3D43C7}" srcOrd="0" destOrd="4" presId="urn:microsoft.com/office/officeart/2005/8/layout/vList4"/>
    <dgm:cxn modelId="{E2D082F8-9AD4-4541-9281-35CFD40A5758}" srcId="{F04C8ED3-5C69-4451-9188-0DA234054DAD}" destId="{D7C62A08-4B31-4E0B-A406-93CB3B534446}" srcOrd="3" destOrd="0" parTransId="{9837D2D7-4045-4616-9E50-F5777393495D}" sibTransId="{10F00C4D-BA85-44A5-A81A-93222273CB2D}"/>
    <dgm:cxn modelId="{904DECE2-0374-4014-840D-C491C217D5E5}" srcId="{69BD9B91-76A3-4C6C-81B8-E2E24B3E8163}" destId="{5916AB7B-91EF-45AE-AE15-A42F03108516}" srcOrd="1" destOrd="0" parTransId="{8FBE4B77-A99B-4633-9DD6-5C5C87172238}" sibTransId="{07E51DE3-0C47-4C16-8847-0BDB10F6F934}"/>
    <dgm:cxn modelId="{F633956C-312A-48AB-8D88-C073D579B473}" type="presOf" srcId="{D7C62A08-4B31-4E0B-A406-93CB3B534446}" destId="{48E2F3F9-7F68-4B67-B456-BF9E5CAB52D0}" srcOrd="1" destOrd="4" presId="urn:microsoft.com/office/officeart/2005/8/layout/vList4"/>
    <dgm:cxn modelId="{5FE48D84-AB26-4E61-AFFB-9AF82170D355}" type="presOf" srcId="{016AFDD4-8135-4555-A5A1-0C4075BFDECA}" destId="{C8C8BC54-AA80-44B5-934A-C1DB3B313E29}" srcOrd="1" destOrd="2" presId="urn:microsoft.com/office/officeart/2005/8/layout/vList4"/>
    <dgm:cxn modelId="{69F489D6-474F-4981-8FDE-AAEA2CB5D86B}" type="presOf" srcId="{324F25FB-4F93-4ADD-ABD5-BB40F0B20EB1}" destId="{847808A4-79C7-403C-A751-0331BF6B5432}" srcOrd="0" destOrd="3" presId="urn:microsoft.com/office/officeart/2005/8/layout/vList4"/>
    <dgm:cxn modelId="{44853EAB-DA52-42F7-AA1B-E4447E08D254}" type="presOf" srcId="{8C617E90-5886-42E4-BE6B-C8E7C3E7342D}" destId="{9D517ACA-38B0-4289-9709-EC6141D126C2}" srcOrd="1" destOrd="5" presId="urn:microsoft.com/office/officeart/2005/8/layout/vList4"/>
    <dgm:cxn modelId="{2FD2D96C-9413-46ED-8AB9-AC1CD0F0A1D6}" type="presOf" srcId="{5F3A43FD-B1ED-4BA4-8FD1-023A8E447843}" destId="{C8C8BC54-AA80-44B5-934A-C1DB3B313E29}" srcOrd="1" destOrd="1" presId="urn:microsoft.com/office/officeart/2005/8/layout/vList4"/>
    <dgm:cxn modelId="{911DDD0B-B67E-4F34-BC42-63A56B5F0743}" type="presOf" srcId="{A32662F0-4CBB-47D9-BEF6-80BDC43D1064}" destId="{41F314AC-0AC6-4074-A5E7-FC941C3D43C7}" srcOrd="0" destOrd="5" presId="urn:microsoft.com/office/officeart/2005/8/layout/vList4"/>
    <dgm:cxn modelId="{85E95086-49FE-4948-9B0B-58C67217052E}" srcId="{69BD9B91-76A3-4C6C-81B8-E2E24B3E8163}" destId="{324F25FB-4F93-4ADD-ABD5-BB40F0B20EB1}" srcOrd="2" destOrd="0" parTransId="{2AE427D4-39AF-4EF4-AFE3-D5EC3F4B26CB}" sibTransId="{0D706EB3-5618-4E38-BAD1-FE3A26DD6E4B}"/>
    <dgm:cxn modelId="{86D2D9F2-DC13-4149-960A-1A2784B05F05}" srcId="{86B31BD4-478E-4428-B85F-F7F8EA332AFE}" destId="{F04C8ED3-5C69-4451-9188-0DA234054DAD}" srcOrd="2" destOrd="0" parTransId="{2E1D1A1A-BA95-4BD8-A544-70DBDA96FE3A}" sibTransId="{390AE7C8-5DE0-4ABE-AE99-65C699BB6C8D}"/>
    <dgm:cxn modelId="{7523B59A-0B92-4C7E-AED2-5A79844F80E7}" srcId="{F04C8ED3-5C69-4451-9188-0DA234054DAD}" destId="{A32662F0-4CBB-47D9-BEF6-80BDC43D1064}" srcOrd="4" destOrd="0" parTransId="{D747BD5E-FE71-4E10-B539-8F6ACC3202B9}" sibTransId="{F1526106-238A-46DD-AA89-608CFE7346AF}"/>
    <dgm:cxn modelId="{B67483D4-4EFF-417B-B806-4630890F8258}" type="presOf" srcId="{69BD9B91-76A3-4C6C-81B8-E2E24B3E8163}" destId="{847808A4-79C7-403C-A751-0331BF6B5432}" srcOrd="0" destOrd="0" presId="urn:microsoft.com/office/officeart/2005/8/layout/vList4"/>
    <dgm:cxn modelId="{2E2A1DCE-3876-4D38-B429-613264A4E96D}" type="presOf" srcId="{B016AB39-3AE3-416B-8E9B-299A99765E4C}" destId="{9D517ACA-38B0-4289-9709-EC6141D126C2}" srcOrd="1" destOrd="6" presId="urn:microsoft.com/office/officeart/2005/8/layout/vList4"/>
    <dgm:cxn modelId="{1EE15D9E-B2B0-4487-96BE-C0560257EE54}" srcId="{51112A75-72B3-4702-AE60-FD0C4A87E831}" destId="{016AFDD4-8135-4555-A5A1-0C4075BFDECA}" srcOrd="1" destOrd="0" parTransId="{40357187-19F8-4DB9-BE9A-6B5CF239CB07}" sibTransId="{E3F8111C-51FC-4F54-BA69-9BFBDF65445A}"/>
    <dgm:cxn modelId="{87B37E4D-4271-442F-B7AD-1D53B645BA4F}" srcId="{69BD9B91-76A3-4C6C-81B8-E2E24B3E8163}" destId="{8C617E90-5886-42E4-BE6B-C8E7C3E7342D}" srcOrd="4" destOrd="0" parTransId="{94E4768E-FA25-4CF3-A4F1-C997D753D70F}" sibTransId="{094DD9C5-46BE-433C-AA14-4516C90D2E63}"/>
    <dgm:cxn modelId="{68E3565B-12C3-40D2-8CD9-AF5B30ED26C5}" type="presOf" srcId="{B016AB39-3AE3-416B-8E9B-299A99765E4C}" destId="{847808A4-79C7-403C-A751-0331BF6B5432}" srcOrd="0" destOrd="6" presId="urn:microsoft.com/office/officeart/2005/8/layout/vList4"/>
    <dgm:cxn modelId="{6DEE5C0A-FB50-49EA-8FB6-33CFD2A6ECBE}" type="presOf" srcId="{634673D6-C9E6-4657-A6DA-50485FF24754}" destId="{9D517ACA-38B0-4289-9709-EC6141D126C2}" srcOrd="1" destOrd="1" presId="urn:microsoft.com/office/officeart/2005/8/layout/vList4"/>
    <dgm:cxn modelId="{DDB8FC9F-124A-4F14-824F-622F1269D9F7}" srcId="{69BD9B91-76A3-4C6C-81B8-E2E24B3E8163}" destId="{634673D6-C9E6-4657-A6DA-50485FF24754}" srcOrd="0" destOrd="0" parTransId="{5AADC643-16C7-4F22-B714-09C4748E4637}" sibTransId="{4720B9E5-ACA2-41E0-BE99-5AB372C2B504}"/>
    <dgm:cxn modelId="{C355F2EE-8C15-4825-97CE-3F8645FBA6D6}" type="presOf" srcId="{A5879E84-B237-4766-B752-0EA8B2ED5DF3}" destId="{41F314AC-0AC6-4074-A5E7-FC941C3D43C7}" srcOrd="0" destOrd="2" presId="urn:microsoft.com/office/officeart/2005/8/layout/vList4"/>
    <dgm:cxn modelId="{2B81AB1C-D4B0-4A0D-96A0-736E736504E4}" srcId="{86B31BD4-478E-4428-B85F-F7F8EA332AFE}" destId="{51112A75-72B3-4702-AE60-FD0C4A87E831}" srcOrd="1" destOrd="0" parTransId="{661F8B11-B97D-4E1C-BFFE-637B7D7E7FC5}" sibTransId="{43DC9617-7A6D-4565-9C6B-43E477DC449C}"/>
    <dgm:cxn modelId="{8B264283-B4E0-4007-A393-D2057F529CF9}" type="presOf" srcId="{A32662F0-4CBB-47D9-BEF6-80BDC43D1064}" destId="{48E2F3F9-7F68-4B67-B456-BF9E5CAB52D0}" srcOrd="1" destOrd="5" presId="urn:microsoft.com/office/officeart/2005/8/layout/vList4"/>
    <dgm:cxn modelId="{9E239D13-0869-4128-B257-412E6545C0F9}" type="presOf" srcId="{51112A75-72B3-4702-AE60-FD0C4A87E831}" destId="{4E6A0A4B-AEC8-42BF-AE77-D2BCCCDE159E}" srcOrd="0" destOrd="0" presId="urn:microsoft.com/office/officeart/2005/8/layout/vList4"/>
    <dgm:cxn modelId="{A7521217-5EE8-4025-9FB9-1C8C43DFD753}" type="presOf" srcId="{8C617E90-5886-42E4-BE6B-C8E7C3E7342D}" destId="{847808A4-79C7-403C-A751-0331BF6B5432}" srcOrd="0" destOrd="5" presId="urn:microsoft.com/office/officeart/2005/8/layout/vList4"/>
    <dgm:cxn modelId="{89FFF166-9A19-47B9-9262-021EF0DCD3F4}" type="presOf" srcId="{F04C8ED3-5C69-4451-9188-0DA234054DAD}" destId="{41F314AC-0AC6-4074-A5E7-FC941C3D43C7}" srcOrd="0" destOrd="0" presId="urn:microsoft.com/office/officeart/2005/8/layout/vList4"/>
    <dgm:cxn modelId="{16F192FB-E3D3-4FDF-98DA-8431EC6D4285}" type="presOf" srcId="{51112A75-72B3-4702-AE60-FD0C4A87E831}" destId="{C8C8BC54-AA80-44B5-934A-C1DB3B313E29}" srcOrd="1" destOrd="0" presId="urn:microsoft.com/office/officeart/2005/8/layout/vList4"/>
    <dgm:cxn modelId="{8E882195-5245-4F24-9189-8DEBA6D18910}" type="presOf" srcId="{5916AB7B-91EF-45AE-AE15-A42F03108516}" destId="{847808A4-79C7-403C-A751-0331BF6B5432}" srcOrd="0" destOrd="2" presId="urn:microsoft.com/office/officeart/2005/8/layout/vList4"/>
    <dgm:cxn modelId="{FB66E4A7-E030-4751-9620-FB93764BC891}" srcId="{51112A75-72B3-4702-AE60-FD0C4A87E831}" destId="{5F3A43FD-B1ED-4BA4-8FD1-023A8E447843}" srcOrd="0" destOrd="0" parTransId="{79A081D7-0ED5-413C-B4ED-4B938D35B3EF}" sibTransId="{F7D2FC57-0734-4E2E-9C6D-B84E4EFE3F46}"/>
    <dgm:cxn modelId="{FCBA596A-D126-41E2-9D32-6A75776389B7}" type="presOf" srcId="{016AFDD4-8135-4555-A5A1-0C4075BFDECA}" destId="{4E6A0A4B-AEC8-42BF-AE77-D2BCCCDE159E}" srcOrd="0" destOrd="2" presId="urn:microsoft.com/office/officeart/2005/8/layout/vList4"/>
    <dgm:cxn modelId="{C7000F1A-4A11-4F3F-B63D-F836ED278FE8}" type="presOf" srcId="{5916AB7B-91EF-45AE-AE15-A42F03108516}" destId="{9D517ACA-38B0-4289-9709-EC6141D126C2}" srcOrd="1" destOrd="2" presId="urn:microsoft.com/office/officeart/2005/8/layout/vList4"/>
    <dgm:cxn modelId="{0EA032C4-3855-48F2-97C5-FDE08961273D}" type="presParOf" srcId="{6814DA51-FF3A-4FC8-9E6B-7299B96DDFDB}" destId="{901BFA65-91D4-429E-A7D2-ACA4848E0075}" srcOrd="0" destOrd="0" presId="urn:microsoft.com/office/officeart/2005/8/layout/vList4"/>
    <dgm:cxn modelId="{35C3E625-C535-43A6-9F51-BEAAE856F64A}" type="presParOf" srcId="{901BFA65-91D4-429E-A7D2-ACA4848E0075}" destId="{847808A4-79C7-403C-A751-0331BF6B5432}" srcOrd="0" destOrd="0" presId="urn:microsoft.com/office/officeart/2005/8/layout/vList4"/>
    <dgm:cxn modelId="{0C0B6185-A9D0-425F-BC07-A81C79A1DF55}" type="presParOf" srcId="{901BFA65-91D4-429E-A7D2-ACA4848E0075}" destId="{B8B5EEC6-1578-4B36-9A66-206A2645A471}" srcOrd="1" destOrd="0" presId="urn:microsoft.com/office/officeart/2005/8/layout/vList4"/>
    <dgm:cxn modelId="{B3BD2145-1CFF-467B-B6B3-463151981193}" type="presParOf" srcId="{901BFA65-91D4-429E-A7D2-ACA4848E0075}" destId="{9D517ACA-38B0-4289-9709-EC6141D126C2}" srcOrd="2" destOrd="0" presId="urn:microsoft.com/office/officeart/2005/8/layout/vList4"/>
    <dgm:cxn modelId="{472875CD-FFE7-4422-B506-2822D5FD5039}" type="presParOf" srcId="{6814DA51-FF3A-4FC8-9E6B-7299B96DDFDB}" destId="{CCFDC729-3D3F-4F5C-B4E0-37E9030065D0}" srcOrd="1" destOrd="0" presId="urn:microsoft.com/office/officeart/2005/8/layout/vList4"/>
    <dgm:cxn modelId="{5B21B46E-AF67-4CBE-B342-BD0A519A9EF7}" type="presParOf" srcId="{6814DA51-FF3A-4FC8-9E6B-7299B96DDFDB}" destId="{C6A038A2-9505-4848-A99A-93C5DFE81D9F}" srcOrd="2" destOrd="0" presId="urn:microsoft.com/office/officeart/2005/8/layout/vList4"/>
    <dgm:cxn modelId="{1BFDA027-28EF-41B4-A309-278A60F1F531}" type="presParOf" srcId="{C6A038A2-9505-4848-A99A-93C5DFE81D9F}" destId="{4E6A0A4B-AEC8-42BF-AE77-D2BCCCDE159E}" srcOrd="0" destOrd="0" presId="urn:microsoft.com/office/officeart/2005/8/layout/vList4"/>
    <dgm:cxn modelId="{C1291CE9-4E59-43AE-AE1B-003D4C3A8918}" type="presParOf" srcId="{C6A038A2-9505-4848-A99A-93C5DFE81D9F}" destId="{BE40C0F0-C35E-433E-831B-02263D9CFFF9}" srcOrd="1" destOrd="0" presId="urn:microsoft.com/office/officeart/2005/8/layout/vList4"/>
    <dgm:cxn modelId="{436521E2-2233-472F-84D7-27B267A2F7B6}" type="presParOf" srcId="{C6A038A2-9505-4848-A99A-93C5DFE81D9F}" destId="{C8C8BC54-AA80-44B5-934A-C1DB3B313E29}" srcOrd="2" destOrd="0" presId="urn:microsoft.com/office/officeart/2005/8/layout/vList4"/>
    <dgm:cxn modelId="{9223EE89-3AE4-400A-82DD-B8F71A801A49}" type="presParOf" srcId="{6814DA51-FF3A-4FC8-9E6B-7299B96DDFDB}" destId="{DA80501B-BF75-47E1-98B3-31AD98ABB4CA}" srcOrd="3" destOrd="0" presId="urn:microsoft.com/office/officeart/2005/8/layout/vList4"/>
    <dgm:cxn modelId="{9DB9A099-3D63-411E-B131-D2A3C9361180}" type="presParOf" srcId="{6814DA51-FF3A-4FC8-9E6B-7299B96DDFDB}" destId="{C923573E-EED7-4E26-B303-6F48EB80A0EC}" srcOrd="4" destOrd="0" presId="urn:microsoft.com/office/officeart/2005/8/layout/vList4"/>
    <dgm:cxn modelId="{568224CD-F47A-48F1-BC5D-F041CD2B9BA0}" type="presParOf" srcId="{C923573E-EED7-4E26-B303-6F48EB80A0EC}" destId="{41F314AC-0AC6-4074-A5E7-FC941C3D43C7}" srcOrd="0" destOrd="0" presId="urn:microsoft.com/office/officeart/2005/8/layout/vList4"/>
    <dgm:cxn modelId="{08480FDE-32EC-4E0D-AEE4-F219651FD81A}" type="presParOf" srcId="{C923573E-EED7-4E26-B303-6F48EB80A0EC}" destId="{4137FE44-A2CC-4139-8D81-2166AA2F001A}" srcOrd="1" destOrd="0" presId="urn:microsoft.com/office/officeart/2005/8/layout/vList4"/>
    <dgm:cxn modelId="{26A4267C-D535-4E8B-B8A7-48432CBA493A}" type="presParOf" srcId="{C923573E-EED7-4E26-B303-6F48EB80A0EC}" destId="{48E2F3F9-7F68-4B67-B456-BF9E5CAB52D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D49E9-777A-44AE-A16D-11B7F873A33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ru-RU"/>
        </a:p>
      </dgm:t>
    </dgm:pt>
    <dgm:pt modelId="{9E7828BA-76A0-4249-A03F-75C3863BABE6}">
      <dgm:prSet phldrT="[Текст]"/>
      <dgm:spPr/>
      <dgm:t>
        <a:bodyPr/>
        <a:lstStyle/>
        <a:p>
          <a:r>
            <a:rPr lang="en-US" dirty="0" smtClean="0">
              <a:solidFill>
                <a:schemeClr val="bg1"/>
              </a:solidFill>
            </a:rPr>
            <a:t>Indirect stakeholders</a:t>
          </a:r>
          <a:endParaRPr lang="ru-RU" dirty="0">
            <a:solidFill>
              <a:schemeClr val="bg1"/>
            </a:solidFill>
          </a:endParaRPr>
        </a:p>
      </dgm:t>
    </dgm:pt>
    <dgm:pt modelId="{C3EC9DE3-B422-461C-859B-8AFAA055BC2D}" type="parTrans" cxnId="{12DA4B47-4408-4BBD-AB13-EC39B27D32CE}">
      <dgm:prSet/>
      <dgm:spPr/>
      <dgm:t>
        <a:bodyPr/>
        <a:lstStyle/>
        <a:p>
          <a:endParaRPr lang="ru-RU"/>
        </a:p>
      </dgm:t>
    </dgm:pt>
    <dgm:pt modelId="{7571500B-C4ED-4910-9773-71CA2E4FDE65}" type="sibTrans" cxnId="{12DA4B47-4408-4BBD-AB13-EC39B27D32CE}">
      <dgm:prSet/>
      <dgm:spPr/>
      <dgm:t>
        <a:bodyPr/>
        <a:lstStyle/>
        <a:p>
          <a:endParaRPr lang="ru-RU"/>
        </a:p>
      </dgm:t>
    </dgm:pt>
    <dgm:pt modelId="{D1CB6B3F-B38D-4B2F-9E91-CDE5F113C9C9}">
      <dgm:prSet phldrT="[Текст]" custT="1"/>
      <dgm:spPr/>
      <dgm:t>
        <a:bodyPr/>
        <a:lstStyle/>
        <a:p>
          <a:r>
            <a:rPr lang="en-US" sz="2400" b="1" dirty="0" smtClean="0">
              <a:latin typeface="Franklin Gothic Medium Cond" panose="020B0606030402020204" pitchFamily="34" charset="0"/>
            </a:rPr>
            <a:t>Parents and relatives</a:t>
          </a:r>
          <a:endParaRPr lang="ru-RU" sz="2400" b="1" dirty="0">
            <a:latin typeface="Franklin Gothic Medium Cond" panose="020B0606030402020204" pitchFamily="34" charset="0"/>
          </a:endParaRPr>
        </a:p>
      </dgm:t>
    </dgm:pt>
    <dgm:pt modelId="{C81F3924-F75F-4B4E-AC3D-1935ECD2BC87}" type="parTrans" cxnId="{58AD795A-E037-458D-94B1-EB33EB12FE15}">
      <dgm:prSet/>
      <dgm:spPr/>
      <dgm:t>
        <a:bodyPr/>
        <a:lstStyle/>
        <a:p>
          <a:endParaRPr lang="ru-RU"/>
        </a:p>
      </dgm:t>
    </dgm:pt>
    <dgm:pt modelId="{93C652E4-1C3E-4331-A180-607EB15A6094}" type="sibTrans" cxnId="{58AD795A-E037-458D-94B1-EB33EB12FE15}">
      <dgm:prSet/>
      <dgm:spPr/>
      <dgm:t>
        <a:bodyPr/>
        <a:lstStyle/>
        <a:p>
          <a:endParaRPr lang="ru-RU"/>
        </a:p>
      </dgm:t>
    </dgm:pt>
    <dgm:pt modelId="{FA7943D9-A52F-49DD-B013-928FF839A659}">
      <dgm:prSet phldrT="[Текст]" custT="1"/>
      <dgm:spPr/>
      <dgm:t>
        <a:bodyPr/>
        <a:lstStyle/>
        <a:p>
          <a:r>
            <a:rPr lang="en-US" sz="1600" dirty="0" smtClean="0">
              <a:latin typeface="Franklin Gothic Medium Cond" panose="020B0606030402020204" pitchFamily="34" charset="0"/>
            </a:rPr>
            <a:t>Quality educational services with the possibility of quality employment</a:t>
          </a:r>
          <a:endParaRPr lang="ru-RU" sz="1600" dirty="0">
            <a:latin typeface="Franklin Gothic Medium Cond" panose="020B0606030402020204" pitchFamily="34" charset="0"/>
          </a:endParaRPr>
        </a:p>
      </dgm:t>
    </dgm:pt>
    <dgm:pt modelId="{C2C5F60A-5FF2-45F5-AB13-2DB16FE473C5}" type="parTrans" cxnId="{51916535-D809-4923-94E9-3F72845B1425}">
      <dgm:prSet/>
      <dgm:spPr/>
      <dgm:t>
        <a:bodyPr/>
        <a:lstStyle/>
        <a:p>
          <a:endParaRPr lang="ru-RU"/>
        </a:p>
      </dgm:t>
    </dgm:pt>
    <dgm:pt modelId="{2727617C-EBEC-4364-B285-4950BFB44D68}" type="sibTrans" cxnId="{51916535-D809-4923-94E9-3F72845B1425}">
      <dgm:prSet/>
      <dgm:spPr/>
      <dgm:t>
        <a:bodyPr/>
        <a:lstStyle/>
        <a:p>
          <a:endParaRPr lang="ru-RU"/>
        </a:p>
      </dgm:t>
    </dgm:pt>
    <dgm:pt modelId="{06CC0397-88BC-4BC5-8B0F-5A548A9C1E1B}">
      <dgm:prSet phldrT="[Текст]" custT="1"/>
      <dgm:spPr/>
      <dgm:t>
        <a:bodyPr/>
        <a:lstStyle/>
        <a:p>
          <a:r>
            <a:rPr lang="en-US" sz="1600" dirty="0" smtClean="0">
              <a:latin typeface="Franklin Gothic Medium Cond" panose="020B0606030402020204" pitchFamily="34" charset="0"/>
            </a:rPr>
            <a:t>Student accommodation in a dormitory with normal conditions</a:t>
          </a:r>
          <a:endParaRPr lang="ru-RU" sz="1600" dirty="0">
            <a:latin typeface="Franklin Gothic Medium Cond" panose="020B0606030402020204" pitchFamily="34" charset="0"/>
          </a:endParaRPr>
        </a:p>
      </dgm:t>
    </dgm:pt>
    <dgm:pt modelId="{E8B2AC21-0861-41B1-B53E-EE9932045C02}" type="parTrans" cxnId="{E8C1A584-1D2D-49EE-9C0C-C8EFEE20A67E}">
      <dgm:prSet/>
      <dgm:spPr/>
      <dgm:t>
        <a:bodyPr/>
        <a:lstStyle/>
        <a:p>
          <a:endParaRPr lang="ru-RU"/>
        </a:p>
      </dgm:t>
    </dgm:pt>
    <dgm:pt modelId="{7C8D602C-7B08-45ED-821B-3056C83FDABD}" type="sibTrans" cxnId="{E8C1A584-1D2D-49EE-9C0C-C8EFEE20A67E}">
      <dgm:prSet/>
      <dgm:spPr/>
      <dgm:t>
        <a:bodyPr/>
        <a:lstStyle/>
        <a:p>
          <a:endParaRPr lang="ru-RU"/>
        </a:p>
      </dgm:t>
    </dgm:pt>
    <dgm:pt modelId="{9FC91412-7BB8-4ED2-8DF5-646681ABA7BD}">
      <dgm:prSet phldrT="[Текст]" custT="1"/>
      <dgm:spPr/>
      <dgm:t>
        <a:bodyPr/>
        <a:lstStyle/>
        <a:p>
          <a:r>
            <a:rPr lang="en-US" sz="2400" b="1" dirty="0" smtClean="0">
              <a:latin typeface="Franklin Gothic Medium Cond" panose="020B0606030402020204" pitchFamily="34" charset="0"/>
            </a:rPr>
            <a:t>Universities / </a:t>
          </a:r>
          <a:br>
            <a:rPr lang="en-US" sz="2400" b="1" dirty="0" smtClean="0">
              <a:latin typeface="Franklin Gothic Medium Cond" panose="020B0606030402020204" pitchFamily="34" charset="0"/>
            </a:rPr>
          </a:br>
          <a:r>
            <a:rPr lang="en-US" sz="2400" b="1" dirty="0" smtClean="0">
              <a:latin typeface="Franklin Gothic Medium Cond" panose="020B0606030402020204" pitchFamily="34" charset="0"/>
            </a:rPr>
            <a:t>Scientific institutions</a:t>
          </a:r>
          <a:endParaRPr lang="ru-RU" sz="2400" b="1" dirty="0">
            <a:latin typeface="Franklin Gothic Medium Cond" panose="020B0606030402020204" pitchFamily="34" charset="0"/>
          </a:endParaRPr>
        </a:p>
      </dgm:t>
    </dgm:pt>
    <dgm:pt modelId="{A59C416F-2203-4A19-B7EB-93570501E79A}" type="parTrans" cxnId="{F11F89F1-7AA9-4F7C-8795-FF8C61F27038}">
      <dgm:prSet/>
      <dgm:spPr/>
      <dgm:t>
        <a:bodyPr/>
        <a:lstStyle/>
        <a:p>
          <a:endParaRPr lang="ru-RU"/>
        </a:p>
      </dgm:t>
    </dgm:pt>
    <dgm:pt modelId="{0B163567-0261-413C-A453-362C648CAD2A}" type="sibTrans" cxnId="{F11F89F1-7AA9-4F7C-8795-FF8C61F27038}">
      <dgm:prSet/>
      <dgm:spPr/>
      <dgm:t>
        <a:bodyPr/>
        <a:lstStyle/>
        <a:p>
          <a:endParaRPr lang="ru-RU"/>
        </a:p>
      </dgm:t>
    </dgm:pt>
    <dgm:pt modelId="{193B04FC-C92B-4485-A822-12D45F76D195}">
      <dgm:prSet phldrT="[Текст]" custT="1"/>
      <dgm:spPr/>
      <dgm:t>
        <a:bodyPr/>
        <a:lstStyle/>
        <a:p>
          <a:r>
            <a:rPr lang="en-US" sz="1600" dirty="0" smtClean="0">
              <a:latin typeface="Franklin Gothic Medium Cond" panose="020B0606030402020204" pitchFamily="34" charset="0"/>
            </a:rPr>
            <a:t>Prospects for the development of children, maintaining their physical and moral health</a:t>
          </a:r>
          <a:endParaRPr lang="ru-RU" sz="1600" dirty="0">
            <a:latin typeface="Franklin Gothic Medium Cond" panose="020B0606030402020204" pitchFamily="34" charset="0"/>
          </a:endParaRPr>
        </a:p>
      </dgm:t>
    </dgm:pt>
    <dgm:pt modelId="{15759B03-8D90-491B-8A98-8B54CE07460E}" type="parTrans" cxnId="{AF200FB4-392F-4E12-AF5C-78CBDF033968}">
      <dgm:prSet/>
      <dgm:spPr/>
      <dgm:t>
        <a:bodyPr/>
        <a:lstStyle/>
        <a:p>
          <a:endParaRPr lang="ru-RU"/>
        </a:p>
      </dgm:t>
    </dgm:pt>
    <dgm:pt modelId="{2B73E166-2D6B-4E7C-B710-9E5DEE8E630C}" type="sibTrans" cxnId="{AF200FB4-392F-4E12-AF5C-78CBDF033968}">
      <dgm:prSet/>
      <dgm:spPr/>
      <dgm:t>
        <a:bodyPr/>
        <a:lstStyle/>
        <a:p>
          <a:endParaRPr lang="ru-RU"/>
        </a:p>
      </dgm:t>
    </dgm:pt>
    <dgm:pt modelId="{6068300D-958D-4CD4-8F16-79067203EC3E}">
      <dgm:prSet phldrT="[Текст]" custT="1"/>
      <dgm:spPr/>
      <dgm:t>
        <a:bodyPr/>
        <a:lstStyle/>
        <a:p>
          <a:r>
            <a:rPr lang="en-US" sz="1600" dirty="0" smtClean="0">
              <a:latin typeface="Franklin Gothic Medium Cond" panose="020B0606030402020204" pitchFamily="34" charset="0"/>
            </a:rPr>
            <a:t>Graduates as future professionals and employees </a:t>
          </a:r>
          <a:endParaRPr lang="ru-RU" sz="1600" dirty="0">
            <a:latin typeface="Franklin Gothic Medium Cond" panose="020B0606030402020204" pitchFamily="34" charset="0"/>
          </a:endParaRPr>
        </a:p>
      </dgm:t>
    </dgm:pt>
    <dgm:pt modelId="{C99FA807-60A7-4F9C-99BA-0C12B7E0E2D4}" type="parTrans" cxnId="{630A6BCE-AC13-4402-BFD0-F1CAFC4818F3}">
      <dgm:prSet/>
      <dgm:spPr/>
      <dgm:t>
        <a:bodyPr/>
        <a:lstStyle/>
        <a:p>
          <a:endParaRPr lang="ru-RU"/>
        </a:p>
      </dgm:t>
    </dgm:pt>
    <dgm:pt modelId="{50B65E2D-3DEB-463F-9F75-C7D41D9B1962}" type="sibTrans" cxnId="{630A6BCE-AC13-4402-BFD0-F1CAFC4818F3}">
      <dgm:prSet/>
      <dgm:spPr/>
      <dgm:t>
        <a:bodyPr/>
        <a:lstStyle/>
        <a:p>
          <a:endParaRPr lang="ru-RU"/>
        </a:p>
      </dgm:t>
    </dgm:pt>
    <dgm:pt modelId="{1A44D56C-752F-4910-A275-34F869942C1C}">
      <dgm:prSet phldrT="[Текст]" custT="1"/>
      <dgm:spPr/>
      <dgm:t>
        <a:bodyPr/>
        <a:lstStyle/>
        <a:p>
          <a:r>
            <a:rPr lang="en-US" sz="1600" dirty="0" smtClean="0">
              <a:latin typeface="Franklin Gothic Medium Cond" panose="020B0606030402020204" pitchFamily="34" charset="0"/>
            </a:rPr>
            <a:t>Graduates as applicants of PhD programs</a:t>
          </a:r>
          <a:endParaRPr lang="ru-RU" sz="1600" dirty="0">
            <a:latin typeface="Franklin Gothic Medium Cond" panose="020B0606030402020204" pitchFamily="34" charset="0"/>
          </a:endParaRPr>
        </a:p>
      </dgm:t>
    </dgm:pt>
    <dgm:pt modelId="{D9692154-1A8E-418E-8FCA-31E167190B54}" type="parTrans" cxnId="{F559F449-11DD-4706-A600-8F2D1E4544D9}">
      <dgm:prSet/>
      <dgm:spPr/>
      <dgm:t>
        <a:bodyPr/>
        <a:lstStyle/>
        <a:p>
          <a:endParaRPr lang="ru-RU"/>
        </a:p>
      </dgm:t>
    </dgm:pt>
    <dgm:pt modelId="{B8C76DB6-7F8A-47C9-8D5B-2350E7EDABBC}" type="sibTrans" cxnId="{F559F449-11DD-4706-A600-8F2D1E4544D9}">
      <dgm:prSet/>
      <dgm:spPr/>
      <dgm:t>
        <a:bodyPr/>
        <a:lstStyle/>
        <a:p>
          <a:endParaRPr lang="ru-RU"/>
        </a:p>
      </dgm:t>
    </dgm:pt>
    <dgm:pt modelId="{A75EDA4C-13F4-4FBF-A997-C433AD27F7F6}">
      <dgm:prSet phldrT="[Текст]" custT="1"/>
      <dgm:spPr/>
      <dgm:t>
        <a:bodyPr/>
        <a:lstStyle/>
        <a:p>
          <a:r>
            <a:rPr lang="en-US" sz="2400" b="1" dirty="0" smtClean="0">
              <a:latin typeface="Franklin Gothic Medium Cond" panose="020B0606030402020204" pitchFamily="34" charset="0"/>
            </a:rPr>
            <a:t>NGO</a:t>
          </a:r>
          <a:endParaRPr lang="ru-RU" sz="2400" b="1" dirty="0">
            <a:latin typeface="Franklin Gothic Medium Cond" panose="020B0606030402020204" pitchFamily="34" charset="0"/>
          </a:endParaRPr>
        </a:p>
      </dgm:t>
    </dgm:pt>
    <dgm:pt modelId="{CF8EAB08-370C-4729-B327-F2B063732F15}" type="parTrans" cxnId="{26B3EEB8-F061-47FE-A8DB-468EBDF4E245}">
      <dgm:prSet/>
      <dgm:spPr/>
      <dgm:t>
        <a:bodyPr/>
        <a:lstStyle/>
        <a:p>
          <a:endParaRPr lang="ru-RU"/>
        </a:p>
      </dgm:t>
    </dgm:pt>
    <dgm:pt modelId="{FEFF6822-4716-4F04-834D-A3C24449BCE9}" type="sibTrans" cxnId="{26B3EEB8-F061-47FE-A8DB-468EBDF4E245}">
      <dgm:prSet/>
      <dgm:spPr/>
      <dgm:t>
        <a:bodyPr/>
        <a:lstStyle/>
        <a:p>
          <a:endParaRPr lang="ru-RU"/>
        </a:p>
      </dgm:t>
    </dgm:pt>
    <dgm:pt modelId="{A0ADE230-113B-4BD0-9E22-E06050736A55}">
      <dgm:prSet phldrT="[Текст]" custT="1"/>
      <dgm:spPr/>
      <dgm:t>
        <a:bodyPr/>
        <a:lstStyle/>
        <a:p>
          <a:r>
            <a:rPr lang="en-US" sz="1600" dirty="0" smtClean="0">
              <a:latin typeface="Franklin Gothic Medium Cond" panose="020B0606030402020204" pitchFamily="34" charset="0"/>
            </a:rPr>
            <a:t>Social partnership</a:t>
          </a:r>
          <a:endParaRPr lang="ru-RU" sz="1600" dirty="0">
            <a:latin typeface="Franklin Gothic Medium Cond" panose="020B0606030402020204" pitchFamily="34" charset="0"/>
          </a:endParaRPr>
        </a:p>
      </dgm:t>
    </dgm:pt>
    <dgm:pt modelId="{AA42A789-4F55-4D6C-BA4E-18077F87D696}" type="parTrans" cxnId="{BFA929C9-F174-4324-8D65-20DADC28562B}">
      <dgm:prSet/>
      <dgm:spPr/>
      <dgm:t>
        <a:bodyPr/>
        <a:lstStyle/>
        <a:p>
          <a:endParaRPr lang="ru-RU"/>
        </a:p>
      </dgm:t>
    </dgm:pt>
    <dgm:pt modelId="{BC98E02D-CAE4-40AF-9316-BC24791CD625}" type="sibTrans" cxnId="{BFA929C9-F174-4324-8D65-20DADC28562B}">
      <dgm:prSet/>
      <dgm:spPr/>
      <dgm:t>
        <a:bodyPr/>
        <a:lstStyle/>
        <a:p>
          <a:endParaRPr lang="ru-RU"/>
        </a:p>
      </dgm:t>
    </dgm:pt>
    <dgm:pt modelId="{1E9C1399-6A96-4DE0-B109-952CC89D541E}" type="pres">
      <dgm:prSet presAssocID="{510D49E9-777A-44AE-A16D-11B7F873A33B}" presName="linearFlow" presStyleCnt="0">
        <dgm:presLayoutVars>
          <dgm:dir/>
          <dgm:animLvl val="lvl"/>
          <dgm:resizeHandles/>
        </dgm:presLayoutVars>
      </dgm:prSet>
      <dgm:spPr/>
      <dgm:t>
        <a:bodyPr/>
        <a:lstStyle/>
        <a:p>
          <a:endParaRPr lang="ru-RU"/>
        </a:p>
      </dgm:t>
    </dgm:pt>
    <dgm:pt modelId="{8B7D1145-7406-4134-8CB8-474AB6DAB1DA}" type="pres">
      <dgm:prSet presAssocID="{9E7828BA-76A0-4249-A03F-75C3863BABE6}" presName="compositeNode" presStyleCnt="0">
        <dgm:presLayoutVars>
          <dgm:bulletEnabled val="1"/>
        </dgm:presLayoutVars>
      </dgm:prSet>
      <dgm:spPr/>
    </dgm:pt>
    <dgm:pt modelId="{6D3C52D5-4A58-4FF8-8435-15DC8DDAAEFA}" type="pres">
      <dgm:prSet presAssocID="{9E7828BA-76A0-4249-A03F-75C3863BABE6}" presName="image" presStyleLbl="fgImgPlace1" presStyleIdx="0" presStyleCnt="1" custScaleY="45482"/>
      <dgm:spPr>
        <a:blipFill rotWithShape="1">
          <a:blip xmlns:r="http://schemas.openxmlformats.org/officeDocument/2006/relationships" r:embed="rId1"/>
          <a:stretch>
            <a:fillRect/>
          </a:stretch>
        </a:blipFill>
      </dgm:spPr>
    </dgm:pt>
    <dgm:pt modelId="{7B78FAE2-9497-44FC-8D05-E70FBDBBBA1C}" type="pres">
      <dgm:prSet presAssocID="{9E7828BA-76A0-4249-A03F-75C3863BABE6}" presName="childNode" presStyleLbl="node1" presStyleIdx="0" presStyleCnt="1" custScaleY="111467">
        <dgm:presLayoutVars>
          <dgm:bulletEnabled val="1"/>
        </dgm:presLayoutVars>
      </dgm:prSet>
      <dgm:spPr/>
      <dgm:t>
        <a:bodyPr/>
        <a:lstStyle/>
        <a:p>
          <a:endParaRPr lang="ru-RU"/>
        </a:p>
      </dgm:t>
    </dgm:pt>
    <dgm:pt modelId="{0C09E7F7-66F1-497B-8A5A-EE09F679A109}" type="pres">
      <dgm:prSet presAssocID="{9E7828BA-76A0-4249-A03F-75C3863BABE6}" presName="parentNode" presStyleLbl="revTx" presStyleIdx="0" presStyleCnt="1">
        <dgm:presLayoutVars>
          <dgm:chMax val="0"/>
          <dgm:bulletEnabled val="1"/>
        </dgm:presLayoutVars>
      </dgm:prSet>
      <dgm:spPr/>
      <dgm:t>
        <a:bodyPr/>
        <a:lstStyle/>
        <a:p>
          <a:endParaRPr lang="ru-RU"/>
        </a:p>
      </dgm:t>
    </dgm:pt>
  </dgm:ptLst>
  <dgm:cxnLst>
    <dgm:cxn modelId="{F559F449-11DD-4706-A600-8F2D1E4544D9}" srcId="{9FC91412-7BB8-4ED2-8DF5-646681ABA7BD}" destId="{1A44D56C-752F-4910-A275-34F869942C1C}" srcOrd="1" destOrd="0" parTransId="{D9692154-1A8E-418E-8FCA-31E167190B54}" sibTransId="{B8C76DB6-7F8A-47C9-8D5B-2350E7EDABBC}"/>
    <dgm:cxn modelId="{8B1652F5-AE6C-4E3D-9507-E72D104730F7}" type="presOf" srcId="{193B04FC-C92B-4485-A822-12D45F76D195}" destId="{7B78FAE2-9497-44FC-8D05-E70FBDBBBA1C}" srcOrd="0" destOrd="2" presId="urn:microsoft.com/office/officeart/2005/8/layout/hList2"/>
    <dgm:cxn modelId="{DF0FF0BA-E803-45DE-97F7-388F9EB40966}" type="presOf" srcId="{D1CB6B3F-B38D-4B2F-9E91-CDE5F113C9C9}" destId="{7B78FAE2-9497-44FC-8D05-E70FBDBBBA1C}" srcOrd="0" destOrd="0" presId="urn:microsoft.com/office/officeart/2005/8/layout/hList2"/>
    <dgm:cxn modelId="{12DA4B47-4408-4BBD-AB13-EC39B27D32CE}" srcId="{510D49E9-777A-44AE-A16D-11B7F873A33B}" destId="{9E7828BA-76A0-4249-A03F-75C3863BABE6}" srcOrd="0" destOrd="0" parTransId="{C3EC9DE3-B422-461C-859B-8AFAA055BC2D}" sibTransId="{7571500B-C4ED-4910-9773-71CA2E4FDE65}"/>
    <dgm:cxn modelId="{58AD795A-E037-458D-94B1-EB33EB12FE15}" srcId="{9E7828BA-76A0-4249-A03F-75C3863BABE6}" destId="{D1CB6B3F-B38D-4B2F-9E91-CDE5F113C9C9}" srcOrd="0" destOrd="0" parTransId="{C81F3924-F75F-4B4E-AC3D-1935ECD2BC87}" sibTransId="{93C652E4-1C3E-4331-A180-607EB15A6094}"/>
    <dgm:cxn modelId="{BF68CDC5-741A-42BB-98A4-B9B40DA9F423}" type="presOf" srcId="{510D49E9-777A-44AE-A16D-11B7F873A33B}" destId="{1E9C1399-6A96-4DE0-B109-952CC89D541E}" srcOrd="0" destOrd="0" presId="urn:microsoft.com/office/officeart/2005/8/layout/hList2"/>
    <dgm:cxn modelId="{E8C1A584-1D2D-49EE-9C0C-C8EFEE20A67E}" srcId="{D1CB6B3F-B38D-4B2F-9E91-CDE5F113C9C9}" destId="{06CC0397-88BC-4BC5-8B0F-5A548A9C1E1B}" srcOrd="2" destOrd="0" parTransId="{E8B2AC21-0861-41B1-B53E-EE9932045C02}" sibTransId="{7C8D602C-7B08-45ED-821B-3056C83FDABD}"/>
    <dgm:cxn modelId="{4FD63ED2-DA46-4345-9D1D-CB57F2373B68}" type="presOf" srcId="{FA7943D9-A52F-49DD-B013-928FF839A659}" destId="{7B78FAE2-9497-44FC-8D05-E70FBDBBBA1C}" srcOrd="0" destOrd="1" presId="urn:microsoft.com/office/officeart/2005/8/layout/hList2"/>
    <dgm:cxn modelId="{F11F89F1-7AA9-4F7C-8795-FF8C61F27038}" srcId="{9E7828BA-76A0-4249-A03F-75C3863BABE6}" destId="{9FC91412-7BB8-4ED2-8DF5-646681ABA7BD}" srcOrd="1" destOrd="0" parTransId="{A59C416F-2203-4A19-B7EB-93570501E79A}" sibTransId="{0B163567-0261-413C-A453-362C648CAD2A}"/>
    <dgm:cxn modelId="{630A6BCE-AC13-4402-BFD0-F1CAFC4818F3}" srcId="{9FC91412-7BB8-4ED2-8DF5-646681ABA7BD}" destId="{6068300D-958D-4CD4-8F16-79067203EC3E}" srcOrd="0" destOrd="0" parTransId="{C99FA807-60A7-4F9C-99BA-0C12B7E0E2D4}" sibTransId="{50B65E2D-3DEB-463F-9F75-C7D41D9B1962}"/>
    <dgm:cxn modelId="{2214E2E9-D718-4737-AC41-606E9F8A31B6}" type="presOf" srcId="{1A44D56C-752F-4910-A275-34F869942C1C}" destId="{7B78FAE2-9497-44FC-8D05-E70FBDBBBA1C}" srcOrd="0" destOrd="6" presId="urn:microsoft.com/office/officeart/2005/8/layout/hList2"/>
    <dgm:cxn modelId="{CFC373EB-6589-4A0E-9A3E-FE4138257E49}" type="presOf" srcId="{9E7828BA-76A0-4249-A03F-75C3863BABE6}" destId="{0C09E7F7-66F1-497B-8A5A-EE09F679A109}" srcOrd="0" destOrd="0" presId="urn:microsoft.com/office/officeart/2005/8/layout/hList2"/>
    <dgm:cxn modelId="{EB8A8753-B2B3-4963-9CD5-30E443407F3C}" type="presOf" srcId="{06CC0397-88BC-4BC5-8B0F-5A548A9C1E1B}" destId="{7B78FAE2-9497-44FC-8D05-E70FBDBBBA1C}" srcOrd="0" destOrd="3" presId="urn:microsoft.com/office/officeart/2005/8/layout/hList2"/>
    <dgm:cxn modelId="{26B3EEB8-F061-47FE-A8DB-468EBDF4E245}" srcId="{9E7828BA-76A0-4249-A03F-75C3863BABE6}" destId="{A75EDA4C-13F4-4FBF-A997-C433AD27F7F6}" srcOrd="2" destOrd="0" parTransId="{CF8EAB08-370C-4729-B327-F2B063732F15}" sibTransId="{FEFF6822-4716-4F04-834D-A3C24449BCE9}"/>
    <dgm:cxn modelId="{6C215853-78CB-474C-A14A-11D47E7A6FB7}" type="presOf" srcId="{9FC91412-7BB8-4ED2-8DF5-646681ABA7BD}" destId="{7B78FAE2-9497-44FC-8D05-E70FBDBBBA1C}" srcOrd="0" destOrd="4" presId="urn:microsoft.com/office/officeart/2005/8/layout/hList2"/>
    <dgm:cxn modelId="{9EB8C893-2E9B-470F-B410-47D603F9C197}" type="presOf" srcId="{6068300D-958D-4CD4-8F16-79067203EC3E}" destId="{7B78FAE2-9497-44FC-8D05-E70FBDBBBA1C}" srcOrd="0" destOrd="5" presId="urn:microsoft.com/office/officeart/2005/8/layout/hList2"/>
    <dgm:cxn modelId="{AF200FB4-392F-4E12-AF5C-78CBDF033968}" srcId="{D1CB6B3F-B38D-4B2F-9E91-CDE5F113C9C9}" destId="{193B04FC-C92B-4485-A822-12D45F76D195}" srcOrd="1" destOrd="0" parTransId="{15759B03-8D90-491B-8A98-8B54CE07460E}" sibTransId="{2B73E166-2D6B-4E7C-B710-9E5DEE8E630C}"/>
    <dgm:cxn modelId="{427D7A36-4175-4771-97B4-4C182DBD2657}" type="presOf" srcId="{A75EDA4C-13F4-4FBF-A997-C433AD27F7F6}" destId="{7B78FAE2-9497-44FC-8D05-E70FBDBBBA1C}" srcOrd="0" destOrd="7" presId="urn:microsoft.com/office/officeart/2005/8/layout/hList2"/>
    <dgm:cxn modelId="{51916535-D809-4923-94E9-3F72845B1425}" srcId="{D1CB6B3F-B38D-4B2F-9E91-CDE5F113C9C9}" destId="{FA7943D9-A52F-49DD-B013-928FF839A659}" srcOrd="0" destOrd="0" parTransId="{C2C5F60A-5FF2-45F5-AB13-2DB16FE473C5}" sibTransId="{2727617C-EBEC-4364-B285-4950BFB44D68}"/>
    <dgm:cxn modelId="{BFA929C9-F174-4324-8D65-20DADC28562B}" srcId="{A75EDA4C-13F4-4FBF-A997-C433AD27F7F6}" destId="{A0ADE230-113B-4BD0-9E22-E06050736A55}" srcOrd="0" destOrd="0" parTransId="{AA42A789-4F55-4D6C-BA4E-18077F87D696}" sibTransId="{BC98E02D-CAE4-40AF-9316-BC24791CD625}"/>
    <dgm:cxn modelId="{DD10352E-6D80-40F1-91D1-3775354877E9}" type="presOf" srcId="{A0ADE230-113B-4BD0-9E22-E06050736A55}" destId="{7B78FAE2-9497-44FC-8D05-E70FBDBBBA1C}" srcOrd="0" destOrd="8" presId="urn:microsoft.com/office/officeart/2005/8/layout/hList2"/>
    <dgm:cxn modelId="{72EC98E9-CA18-41A7-8F7C-D49942C10823}" type="presParOf" srcId="{1E9C1399-6A96-4DE0-B109-952CC89D541E}" destId="{8B7D1145-7406-4134-8CB8-474AB6DAB1DA}" srcOrd="0" destOrd="0" presId="urn:microsoft.com/office/officeart/2005/8/layout/hList2"/>
    <dgm:cxn modelId="{EA571544-C96F-4E9C-8B95-E37E5BE699A6}" type="presParOf" srcId="{8B7D1145-7406-4134-8CB8-474AB6DAB1DA}" destId="{6D3C52D5-4A58-4FF8-8435-15DC8DDAAEFA}" srcOrd="0" destOrd="0" presId="urn:microsoft.com/office/officeart/2005/8/layout/hList2"/>
    <dgm:cxn modelId="{3A40E0E5-1044-4A8F-B296-D708A7947AB3}" type="presParOf" srcId="{8B7D1145-7406-4134-8CB8-474AB6DAB1DA}" destId="{7B78FAE2-9497-44FC-8D05-E70FBDBBBA1C}" srcOrd="1" destOrd="0" presId="urn:microsoft.com/office/officeart/2005/8/layout/hList2"/>
    <dgm:cxn modelId="{F4FCEE46-3896-450B-8264-3895A7109557}" type="presParOf" srcId="{8B7D1145-7406-4134-8CB8-474AB6DAB1DA}" destId="{0C09E7F7-66F1-497B-8A5A-EE09F679A109}"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9B50D-1D4F-4AEB-AEC8-29A9B5CB6F5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5593886E-F785-4773-8A75-4D7AA9956EE0}">
      <dgm:prSet phldrT="[Текст]" custT="1"/>
      <dgm:spPr/>
      <dgm:t>
        <a:bodyPr/>
        <a:lstStyle/>
        <a:p>
          <a:r>
            <a:rPr lang="en-US" sz="24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Oleksandr</a:t>
          </a:r>
          <a:r>
            <a:rPr lang="en-US" sz="2400" dirty="0" smtClean="0">
              <a:latin typeface="Franklin Gothic Demi Cond" panose="020B0706030402020204" pitchFamily="34" charset="0"/>
              <a:ea typeface="Arial Unicode MS" panose="020B0604020202020204" pitchFamily="34" charset="-128"/>
              <a:cs typeface="Arial Unicode MS" panose="020B0604020202020204" pitchFamily="34" charset="-128"/>
            </a:rPr>
            <a:t> </a:t>
          </a:r>
          <a:r>
            <a:rPr lang="en-US" sz="24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Kundytskyy</a:t>
          </a:r>
          <a:endParaRPr lang="ru-RU" sz="2400" dirty="0">
            <a:latin typeface="Franklin Gothic Demi Cond" panose="020B0706030402020204" pitchFamily="34" charset="0"/>
          </a:endParaRPr>
        </a:p>
      </dgm:t>
    </dgm:pt>
    <dgm:pt modelId="{F54E4D48-6ED5-484C-A645-B0FDD574E7B3}" type="parTrans" cxnId="{DCF1C26E-DCCD-4187-8E38-25397DA322E4}">
      <dgm:prSet/>
      <dgm:spPr/>
      <dgm:t>
        <a:bodyPr/>
        <a:lstStyle/>
        <a:p>
          <a:endParaRPr lang="ru-RU">
            <a:latin typeface="Franklin Gothic Demi" panose="020B0703020102020204" pitchFamily="34" charset="0"/>
          </a:endParaRPr>
        </a:p>
      </dgm:t>
    </dgm:pt>
    <dgm:pt modelId="{7B3FC04B-36F5-4CEA-A272-ABDCA397313D}" type="sibTrans" cxnId="{DCF1C26E-DCCD-4187-8E38-25397DA322E4}">
      <dgm:prSet/>
      <dgm:spPr/>
      <dgm:t>
        <a:bodyPr/>
        <a:lstStyle/>
        <a:p>
          <a:endParaRPr lang="ru-RU">
            <a:latin typeface="Franklin Gothic Demi" panose="020B0703020102020204" pitchFamily="34" charset="0"/>
          </a:endParaRPr>
        </a:p>
      </dgm:t>
    </dgm:pt>
    <dgm:pt modelId="{32083C12-F1C4-4FC5-8B3D-7BE70BC7A386}">
      <dgm:prSet phldrT="[Текст]" custT="1"/>
      <dgm:spPr/>
      <dgm:t>
        <a:bodyPr/>
        <a:lstStyle/>
        <a:p>
          <a:r>
            <a:rPr lang="en-GB" sz="1600" b="1"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Head of the Department of Management</a:t>
          </a:r>
          <a:endParaRPr lang="ru-RU" sz="1600" b="1" dirty="0">
            <a:latin typeface="Franklin Gothic Medium Cond" panose="020B0606030402020204" pitchFamily="34" charset="0"/>
          </a:endParaRPr>
        </a:p>
      </dgm:t>
    </dgm:pt>
    <dgm:pt modelId="{FA9A4068-909C-4E62-8D18-40280E871EFB}" type="parTrans" cxnId="{9EF691BF-58D2-4BAA-8DD9-9B726236484E}">
      <dgm:prSet/>
      <dgm:spPr/>
      <dgm:t>
        <a:bodyPr/>
        <a:lstStyle/>
        <a:p>
          <a:endParaRPr lang="ru-RU">
            <a:latin typeface="Franklin Gothic Demi" panose="020B0703020102020204" pitchFamily="34" charset="0"/>
          </a:endParaRPr>
        </a:p>
      </dgm:t>
    </dgm:pt>
    <dgm:pt modelId="{ECDC1BE4-FA11-4770-B78C-7296706460D8}" type="sibTrans" cxnId="{9EF691BF-58D2-4BAA-8DD9-9B726236484E}">
      <dgm:prSet/>
      <dgm:spPr/>
      <dgm:t>
        <a:bodyPr/>
        <a:lstStyle/>
        <a:p>
          <a:endParaRPr lang="ru-RU">
            <a:latin typeface="Franklin Gothic Demi" panose="020B0703020102020204" pitchFamily="34" charset="0"/>
          </a:endParaRPr>
        </a:p>
      </dgm:t>
    </dgm:pt>
    <dgm:pt modelId="{42D27D95-8C8A-4D67-B71E-51D71C5463A9}">
      <dgm:prSet phldrT="[Текст]" custT="1"/>
      <dgm:spPr/>
      <dgm:t>
        <a:bodyPr/>
        <a:lstStyle/>
        <a:p>
          <a:r>
            <a:rPr lang="en-US" sz="24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Nataliya</a:t>
          </a:r>
          <a:r>
            <a:rPr lang="en-US" sz="2400" dirty="0" smtClean="0">
              <a:latin typeface="Franklin Gothic Demi Cond" panose="020B0706030402020204" pitchFamily="34" charset="0"/>
              <a:ea typeface="Arial Unicode MS" panose="020B0604020202020204" pitchFamily="34" charset="-128"/>
              <a:cs typeface="Arial Unicode MS" panose="020B0604020202020204" pitchFamily="34" charset="-128"/>
            </a:rPr>
            <a:t> </a:t>
          </a:r>
          <a:r>
            <a:rPr lang="en-US" sz="24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Chopko</a:t>
          </a:r>
          <a:endParaRPr lang="ru-RU" sz="2400" dirty="0">
            <a:latin typeface="Franklin Gothic Demi Cond" panose="020B0706030402020204" pitchFamily="34" charset="0"/>
          </a:endParaRPr>
        </a:p>
      </dgm:t>
    </dgm:pt>
    <dgm:pt modelId="{B277BF88-311B-4F33-B5A5-F13AD1FBCAD6}" type="parTrans" cxnId="{9EC76C64-C2E8-4A0C-A468-33074B83F2CF}">
      <dgm:prSet/>
      <dgm:spPr/>
      <dgm:t>
        <a:bodyPr/>
        <a:lstStyle/>
        <a:p>
          <a:endParaRPr lang="ru-RU">
            <a:latin typeface="Franklin Gothic Demi" panose="020B0703020102020204" pitchFamily="34" charset="0"/>
          </a:endParaRPr>
        </a:p>
      </dgm:t>
    </dgm:pt>
    <dgm:pt modelId="{5588E170-F108-434B-BB4C-7377F844D5E1}" type="sibTrans" cxnId="{9EC76C64-C2E8-4A0C-A468-33074B83F2CF}">
      <dgm:prSet/>
      <dgm:spPr/>
      <dgm:t>
        <a:bodyPr/>
        <a:lstStyle/>
        <a:p>
          <a:endParaRPr lang="ru-RU">
            <a:latin typeface="Franklin Gothic Demi" panose="020B0703020102020204" pitchFamily="34" charset="0"/>
          </a:endParaRPr>
        </a:p>
      </dgm:t>
    </dgm:pt>
    <dgm:pt modelId="{5B5B867F-2348-4276-AB06-F599732EB177}">
      <dgm:prSet phldrT="[Текст]" custT="1"/>
      <dgm:spPr/>
      <dgm:t>
        <a:bodyPr/>
        <a:lstStyle/>
        <a:p>
          <a:r>
            <a:rPr lang="en-US" sz="1600" dirty="0" smtClean="0">
              <a:latin typeface="Franklin Gothic Medium Cond" panose="020B0606030402020204" pitchFamily="34" charset="0"/>
            </a:rPr>
            <a:t>Associate professor </a:t>
          </a:r>
          <a:r>
            <a:rPr lang="en-GB" sz="1600"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of the Department of Management</a:t>
          </a:r>
          <a:endParaRPr lang="ru-RU" sz="1600" dirty="0">
            <a:latin typeface="Franklin Gothic Medium Cond" panose="020B0606030402020204" pitchFamily="34" charset="0"/>
          </a:endParaRPr>
        </a:p>
      </dgm:t>
    </dgm:pt>
    <dgm:pt modelId="{E07BAB11-25F4-42CB-B8EB-D320DA248F68}" type="parTrans" cxnId="{A1FC4709-6BF3-4A00-B379-25D111BAA80D}">
      <dgm:prSet/>
      <dgm:spPr/>
      <dgm:t>
        <a:bodyPr/>
        <a:lstStyle/>
        <a:p>
          <a:endParaRPr lang="ru-RU">
            <a:latin typeface="Franklin Gothic Demi" panose="020B0703020102020204" pitchFamily="34" charset="0"/>
          </a:endParaRPr>
        </a:p>
      </dgm:t>
    </dgm:pt>
    <dgm:pt modelId="{AB5673DA-C63B-4632-AB03-D0C75ADDEB09}" type="sibTrans" cxnId="{A1FC4709-6BF3-4A00-B379-25D111BAA80D}">
      <dgm:prSet/>
      <dgm:spPr/>
      <dgm:t>
        <a:bodyPr/>
        <a:lstStyle/>
        <a:p>
          <a:endParaRPr lang="ru-RU">
            <a:latin typeface="Franklin Gothic Demi" panose="020B0703020102020204" pitchFamily="34" charset="0"/>
          </a:endParaRPr>
        </a:p>
      </dgm:t>
    </dgm:pt>
    <dgm:pt modelId="{E82E4114-2412-45D5-AD17-3B6B4A906C03}">
      <dgm:prSet phldrT="[Текст]" custT="1"/>
      <dgm:spPr/>
      <dgm:t>
        <a:bodyPr/>
        <a:lstStyle/>
        <a:p>
          <a:r>
            <a:rPr lang="en-US" sz="1600" dirty="0" smtClean="0">
              <a:latin typeface="Franklin Gothic Medium Cond" panose="020B0606030402020204" pitchFamily="34" charset="0"/>
            </a:rPr>
            <a:t>PhD in Economics</a:t>
          </a:r>
          <a:endParaRPr lang="ru-RU" sz="1600" dirty="0">
            <a:latin typeface="Franklin Gothic Medium Cond" panose="020B0606030402020204" pitchFamily="34" charset="0"/>
          </a:endParaRPr>
        </a:p>
      </dgm:t>
    </dgm:pt>
    <dgm:pt modelId="{BFB41293-521A-4037-9BB4-BF984F19A791}" type="parTrans" cxnId="{5B8E406E-F15B-485A-9FC5-380078979BBC}">
      <dgm:prSet/>
      <dgm:spPr/>
      <dgm:t>
        <a:bodyPr/>
        <a:lstStyle/>
        <a:p>
          <a:endParaRPr lang="ru-RU">
            <a:latin typeface="Franklin Gothic Demi" panose="020B0703020102020204" pitchFamily="34" charset="0"/>
          </a:endParaRPr>
        </a:p>
      </dgm:t>
    </dgm:pt>
    <dgm:pt modelId="{8CC5D548-AE2D-4C64-A793-801AAAC0402F}" type="sibTrans" cxnId="{5B8E406E-F15B-485A-9FC5-380078979BBC}">
      <dgm:prSet/>
      <dgm:spPr/>
      <dgm:t>
        <a:bodyPr/>
        <a:lstStyle/>
        <a:p>
          <a:endParaRPr lang="ru-RU">
            <a:latin typeface="Franklin Gothic Demi" panose="020B0703020102020204" pitchFamily="34" charset="0"/>
          </a:endParaRPr>
        </a:p>
      </dgm:t>
    </dgm:pt>
    <dgm:pt modelId="{BB7F7187-8783-458A-B34A-4B3BCF27AC0B}">
      <dgm:prSet phldrT="[Текст]" custT="1"/>
      <dgm:spPr/>
      <dgm:t>
        <a:bodyPr/>
        <a:lstStyle/>
        <a:p>
          <a:r>
            <a:rPr lang="en-US" sz="2400" dirty="0" smtClean="0">
              <a:latin typeface="Franklin Gothic Demi Cond" panose="020B0706030402020204" pitchFamily="34" charset="0"/>
              <a:ea typeface="Arial Unicode MS" panose="020B0604020202020204" pitchFamily="34" charset="-128"/>
              <a:cs typeface="Arial Unicode MS" panose="020B0604020202020204" pitchFamily="34" charset="-128"/>
            </a:rPr>
            <a:t>Marta </a:t>
          </a:r>
          <a:r>
            <a:rPr lang="en-US" sz="24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Goryn</a:t>
          </a:r>
          <a:endParaRPr lang="ru-RU" sz="2400" dirty="0">
            <a:latin typeface="Franklin Gothic Demi Cond" panose="020B0706030402020204" pitchFamily="34" charset="0"/>
          </a:endParaRPr>
        </a:p>
      </dgm:t>
    </dgm:pt>
    <dgm:pt modelId="{55D8F159-DCA5-4D99-B76B-1F9F4A573DD3}" type="parTrans" cxnId="{244D0902-8519-440D-86BB-DD387179E4D8}">
      <dgm:prSet/>
      <dgm:spPr/>
      <dgm:t>
        <a:bodyPr/>
        <a:lstStyle/>
        <a:p>
          <a:endParaRPr lang="ru-RU">
            <a:latin typeface="Franklin Gothic Demi" panose="020B0703020102020204" pitchFamily="34" charset="0"/>
          </a:endParaRPr>
        </a:p>
      </dgm:t>
    </dgm:pt>
    <dgm:pt modelId="{06FECA27-260A-4670-92E7-03B970E3DA27}" type="sibTrans" cxnId="{244D0902-8519-440D-86BB-DD387179E4D8}">
      <dgm:prSet/>
      <dgm:spPr/>
      <dgm:t>
        <a:bodyPr/>
        <a:lstStyle/>
        <a:p>
          <a:endParaRPr lang="ru-RU">
            <a:latin typeface="Franklin Gothic Demi" panose="020B0703020102020204" pitchFamily="34" charset="0"/>
          </a:endParaRPr>
        </a:p>
      </dgm:t>
    </dgm:pt>
    <dgm:pt modelId="{560B49A4-F7F7-46B4-AE12-AF66725F61ED}">
      <dgm:prSet phldrT="[Текст]" custT="1"/>
      <dgm:spPr/>
      <dgm:t>
        <a:bodyPr/>
        <a:lstStyle/>
        <a:p>
          <a:r>
            <a:rPr lang="en-US" sz="1600" dirty="0" smtClean="0">
              <a:latin typeface="Franklin Gothic Medium Cond" panose="020B0606030402020204" pitchFamily="34" charset="0"/>
            </a:rPr>
            <a:t>Associate professor </a:t>
          </a:r>
          <a:r>
            <a:rPr lang="en-GB" sz="1600"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of the Department of Management</a:t>
          </a:r>
          <a:endParaRPr lang="ru-RU" sz="1600" dirty="0">
            <a:latin typeface="Franklin Gothic Medium Cond" panose="020B0606030402020204" pitchFamily="34" charset="0"/>
          </a:endParaRPr>
        </a:p>
      </dgm:t>
    </dgm:pt>
    <dgm:pt modelId="{BB5D7196-9A04-4C02-9165-B418A85147DC}" type="parTrans" cxnId="{31B2DFDA-D77A-4C97-B67D-139AF6E14239}">
      <dgm:prSet/>
      <dgm:spPr/>
      <dgm:t>
        <a:bodyPr/>
        <a:lstStyle/>
        <a:p>
          <a:endParaRPr lang="ru-RU">
            <a:latin typeface="Franklin Gothic Demi" panose="020B0703020102020204" pitchFamily="34" charset="0"/>
          </a:endParaRPr>
        </a:p>
      </dgm:t>
    </dgm:pt>
    <dgm:pt modelId="{918DFFF4-6B0E-4EC8-ACDA-403E0D41EE13}" type="sibTrans" cxnId="{31B2DFDA-D77A-4C97-B67D-139AF6E14239}">
      <dgm:prSet/>
      <dgm:spPr/>
      <dgm:t>
        <a:bodyPr/>
        <a:lstStyle/>
        <a:p>
          <a:endParaRPr lang="ru-RU">
            <a:latin typeface="Franklin Gothic Demi" panose="020B0703020102020204" pitchFamily="34" charset="0"/>
          </a:endParaRPr>
        </a:p>
      </dgm:t>
    </dgm:pt>
    <dgm:pt modelId="{0E3448E8-7626-4E43-8A85-089E19813D20}">
      <dgm:prSet phldrT="[Текст]" custT="1"/>
      <dgm:spPr/>
      <dgm:t>
        <a:bodyPr/>
        <a:lstStyle/>
        <a:p>
          <a:r>
            <a:rPr lang="en-US" sz="1600" dirty="0" smtClean="0">
              <a:latin typeface="Franklin Gothic Medium Cond" panose="020B0606030402020204" pitchFamily="34" charset="0"/>
            </a:rPr>
            <a:t>PhD in Economics</a:t>
          </a:r>
          <a:endParaRPr lang="ru-RU" sz="1600" dirty="0">
            <a:latin typeface="Franklin Gothic Medium Cond" panose="020B0606030402020204" pitchFamily="34" charset="0"/>
          </a:endParaRPr>
        </a:p>
      </dgm:t>
    </dgm:pt>
    <dgm:pt modelId="{BF4612E0-38C8-4DB4-AA19-2A5B925B29DD}" type="parTrans" cxnId="{08873623-E24E-4757-9161-E081267C9072}">
      <dgm:prSet/>
      <dgm:spPr/>
      <dgm:t>
        <a:bodyPr/>
        <a:lstStyle/>
        <a:p>
          <a:endParaRPr lang="ru-RU">
            <a:latin typeface="Franklin Gothic Demi" panose="020B0703020102020204" pitchFamily="34" charset="0"/>
          </a:endParaRPr>
        </a:p>
      </dgm:t>
    </dgm:pt>
    <dgm:pt modelId="{50698BEC-CBEF-4620-AC8D-5D129731AD7F}" type="sibTrans" cxnId="{08873623-E24E-4757-9161-E081267C9072}">
      <dgm:prSet/>
      <dgm:spPr/>
      <dgm:t>
        <a:bodyPr/>
        <a:lstStyle/>
        <a:p>
          <a:endParaRPr lang="ru-RU">
            <a:latin typeface="Franklin Gothic Demi" panose="020B0703020102020204" pitchFamily="34" charset="0"/>
          </a:endParaRPr>
        </a:p>
      </dgm:t>
    </dgm:pt>
    <dgm:pt modelId="{1E9DC786-6532-4020-956F-41FD3E47FA27}">
      <dgm:prSet custT="1"/>
      <dgm:spPr/>
      <dgm:t>
        <a:bodyPr/>
        <a:lstStyle/>
        <a:p>
          <a:r>
            <a:rPr lang="en-US" sz="1600" dirty="0" smtClean="0">
              <a:latin typeface="Franklin Gothic Medium Cond" panose="020B0606030402020204" pitchFamily="34" charset="0"/>
            </a:rPr>
            <a:t>Doctor of Economics, professor</a:t>
          </a:r>
          <a:endParaRPr lang="ru-RU" sz="1600" dirty="0">
            <a:latin typeface="Franklin Gothic Medium Cond" panose="020B0606030402020204" pitchFamily="34" charset="0"/>
          </a:endParaRPr>
        </a:p>
      </dgm:t>
    </dgm:pt>
    <dgm:pt modelId="{B6D54153-1269-4C7F-9646-ED8A87EEFBC1}" type="parTrans" cxnId="{80B4AC47-D301-479E-A1E9-80E8884C0D46}">
      <dgm:prSet/>
      <dgm:spPr/>
      <dgm:t>
        <a:bodyPr/>
        <a:lstStyle/>
        <a:p>
          <a:endParaRPr lang="ru-RU">
            <a:latin typeface="Franklin Gothic Demi" panose="020B0703020102020204" pitchFamily="34" charset="0"/>
          </a:endParaRPr>
        </a:p>
      </dgm:t>
    </dgm:pt>
    <dgm:pt modelId="{CC15CDE4-21B2-4C8F-87F3-2DD5F0313201}" type="sibTrans" cxnId="{80B4AC47-D301-479E-A1E9-80E8884C0D46}">
      <dgm:prSet/>
      <dgm:spPr/>
      <dgm:t>
        <a:bodyPr/>
        <a:lstStyle/>
        <a:p>
          <a:endParaRPr lang="ru-RU">
            <a:latin typeface="Franklin Gothic Demi" panose="020B0703020102020204" pitchFamily="34" charset="0"/>
          </a:endParaRPr>
        </a:p>
      </dgm:t>
    </dgm:pt>
    <dgm:pt modelId="{03A2F8F9-DA08-4066-9A6E-6610A5974F89}">
      <dgm:prSet custT="1"/>
      <dgm:spPr/>
      <dgm:t>
        <a:bodyPr/>
        <a:lstStyle/>
        <a:p>
          <a:r>
            <a:rPr lang="en-US" sz="24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Liubov</a:t>
          </a:r>
          <a:r>
            <a:rPr lang="en-US" sz="2400" dirty="0" smtClean="0">
              <a:latin typeface="Franklin Gothic Demi Cond" panose="020B0706030402020204" pitchFamily="34" charset="0"/>
              <a:ea typeface="Arial Unicode MS" panose="020B0604020202020204" pitchFamily="34" charset="-128"/>
              <a:cs typeface="Arial Unicode MS" panose="020B0604020202020204" pitchFamily="34" charset="-128"/>
            </a:rPr>
            <a:t> </a:t>
          </a:r>
          <a:r>
            <a:rPr lang="en-US" sz="24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Drozdovska</a:t>
          </a:r>
          <a:endParaRPr lang="ru-RU" sz="2400" dirty="0">
            <a:latin typeface="Franklin Gothic Demi Cond" panose="020B0706030402020204" pitchFamily="34" charset="0"/>
          </a:endParaRPr>
        </a:p>
      </dgm:t>
    </dgm:pt>
    <dgm:pt modelId="{446F6D26-32D2-4484-A68F-AD09EC0D713B}" type="parTrans" cxnId="{7DEDED3B-53B4-41A9-9992-5F4A854484CD}">
      <dgm:prSet/>
      <dgm:spPr/>
      <dgm:t>
        <a:bodyPr/>
        <a:lstStyle/>
        <a:p>
          <a:endParaRPr lang="ru-RU">
            <a:latin typeface="Franklin Gothic Demi" panose="020B0703020102020204" pitchFamily="34" charset="0"/>
          </a:endParaRPr>
        </a:p>
      </dgm:t>
    </dgm:pt>
    <dgm:pt modelId="{653375B8-34E2-493B-836D-F99A632AFCB2}" type="sibTrans" cxnId="{7DEDED3B-53B4-41A9-9992-5F4A854484CD}">
      <dgm:prSet/>
      <dgm:spPr/>
      <dgm:t>
        <a:bodyPr/>
        <a:lstStyle/>
        <a:p>
          <a:endParaRPr lang="ru-RU">
            <a:latin typeface="Franklin Gothic Demi" panose="020B0703020102020204" pitchFamily="34" charset="0"/>
          </a:endParaRPr>
        </a:p>
      </dgm:t>
    </dgm:pt>
    <dgm:pt modelId="{3C18A94C-3D86-441B-B3B2-F4FC21964527}">
      <dgm:prSet custT="1"/>
      <dgm:spPr/>
      <dgm:t>
        <a:bodyPr/>
        <a:lstStyle/>
        <a:p>
          <a:r>
            <a:rPr lang="en-US" sz="2400" dirty="0" smtClean="0">
              <a:latin typeface="Franklin Gothic Demi Cond" panose="020B0706030402020204" pitchFamily="34" charset="0"/>
              <a:ea typeface="Arial Unicode MS" panose="020B0604020202020204" pitchFamily="34" charset="-128"/>
              <a:cs typeface="Arial Unicode MS" panose="020B0604020202020204" pitchFamily="34" charset="-128"/>
            </a:rPr>
            <a:t>Oksana </a:t>
          </a:r>
          <a:r>
            <a:rPr lang="en-US" sz="24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Zhuk</a:t>
          </a:r>
          <a:endParaRPr lang="ru-RU" sz="2400" dirty="0">
            <a:latin typeface="Franklin Gothic Demi Cond" panose="020B0706030402020204" pitchFamily="34" charset="0"/>
          </a:endParaRPr>
        </a:p>
      </dgm:t>
    </dgm:pt>
    <dgm:pt modelId="{667B5B43-EF8B-41FC-B15C-B79288BBADD6}" type="parTrans" cxnId="{4A2A5827-2207-4370-915A-01B715F7E92C}">
      <dgm:prSet/>
      <dgm:spPr/>
      <dgm:t>
        <a:bodyPr/>
        <a:lstStyle/>
        <a:p>
          <a:endParaRPr lang="ru-RU">
            <a:latin typeface="Franklin Gothic Demi" panose="020B0703020102020204" pitchFamily="34" charset="0"/>
          </a:endParaRPr>
        </a:p>
      </dgm:t>
    </dgm:pt>
    <dgm:pt modelId="{080E4EAC-79B4-45A6-BADA-7F4FA896549F}" type="sibTrans" cxnId="{4A2A5827-2207-4370-915A-01B715F7E92C}">
      <dgm:prSet/>
      <dgm:spPr/>
      <dgm:t>
        <a:bodyPr/>
        <a:lstStyle/>
        <a:p>
          <a:endParaRPr lang="ru-RU">
            <a:latin typeface="Franklin Gothic Demi" panose="020B0703020102020204" pitchFamily="34" charset="0"/>
          </a:endParaRPr>
        </a:p>
      </dgm:t>
    </dgm:pt>
    <dgm:pt modelId="{7BD110D0-41EB-418A-8FC5-0B3CE71431DD}">
      <dgm:prSet custT="1"/>
      <dgm:spPr/>
      <dgm:t>
        <a:bodyPr/>
        <a:lstStyle/>
        <a:p>
          <a:r>
            <a:rPr lang="en-US" sz="2400" dirty="0" smtClean="0">
              <a:latin typeface="Franklin Gothic Demi Cond" panose="020B0706030402020204" pitchFamily="34" charset="0"/>
              <a:ea typeface="Arial Unicode MS" panose="020B0604020202020204" pitchFamily="34" charset="-128"/>
              <a:cs typeface="Arial Unicode MS" panose="020B0604020202020204" pitchFamily="34" charset="-128"/>
            </a:rPr>
            <a:t>Mariana </a:t>
          </a:r>
          <a:r>
            <a:rPr lang="en-US" sz="24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Vyklyuk</a:t>
          </a:r>
          <a:endParaRPr lang="ru-RU" sz="2400" dirty="0">
            <a:latin typeface="Franklin Gothic Demi Cond" panose="020B0706030402020204" pitchFamily="34" charset="0"/>
          </a:endParaRPr>
        </a:p>
      </dgm:t>
    </dgm:pt>
    <dgm:pt modelId="{11850D8E-EBF1-439F-9545-5048BC7DC3A0}" type="parTrans" cxnId="{90EE3A0E-CD42-4E50-9C38-B0ED1050C99D}">
      <dgm:prSet/>
      <dgm:spPr/>
      <dgm:t>
        <a:bodyPr/>
        <a:lstStyle/>
        <a:p>
          <a:endParaRPr lang="ru-RU">
            <a:latin typeface="Franklin Gothic Demi" panose="020B0703020102020204" pitchFamily="34" charset="0"/>
          </a:endParaRPr>
        </a:p>
      </dgm:t>
    </dgm:pt>
    <dgm:pt modelId="{779961A8-D355-431D-97DB-7D7D848F1576}" type="sibTrans" cxnId="{90EE3A0E-CD42-4E50-9C38-B0ED1050C99D}">
      <dgm:prSet/>
      <dgm:spPr/>
      <dgm:t>
        <a:bodyPr/>
        <a:lstStyle/>
        <a:p>
          <a:endParaRPr lang="ru-RU">
            <a:latin typeface="Franklin Gothic Demi" panose="020B0703020102020204" pitchFamily="34" charset="0"/>
          </a:endParaRPr>
        </a:p>
      </dgm:t>
    </dgm:pt>
    <dgm:pt modelId="{E4791959-93B8-4DEF-BAEF-C833602059AE}">
      <dgm:prSet phldrT="[Текст]" custT="1"/>
      <dgm:spPr/>
      <dgm:t>
        <a:bodyPr/>
        <a:lstStyle/>
        <a:p>
          <a:r>
            <a:rPr lang="en-US" sz="1600" dirty="0" smtClean="0">
              <a:latin typeface="Franklin Gothic Medium Cond" panose="020B0606030402020204" pitchFamily="34" charset="0"/>
            </a:rPr>
            <a:t>Associate professor </a:t>
          </a:r>
          <a:r>
            <a:rPr lang="en-GB" sz="1600"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of the Department of Management</a:t>
          </a:r>
          <a:endParaRPr lang="ru-RU" sz="1600" dirty="0">
            <a:latin typeface="Franklin Gothic Medium Cond" panose="020B0606030402020204" pitchFamily="34" charset="0"/>
          </a:endParaRPr>
        </a:p>
      </dgm:t>
    </dgm:pt>
    <dgm:pt modelId="{94D9DBB1-7D5B-40EE-B58E-D8FC800D5ED7}" type="parTrans" cxnId="{FD98F867-74D9-4315-A6E6-8FB93877B708}">
      <dgm:prSet/>
      <dgm:spPr/>
      <dgm:t>
        <a:bodyPr/>
        <a:lstStyle/>
        <a:p>
          <a:endParaRPr lang="ru-RU">
            <a:latin typeface="Franklin Gothic Demi" panose="020B0703020102020204" pitchFamily="34" charset="0"/>
          </a:endParaRPr>
        </a:p>
      </dgm:t>
    </dgm:pt>
    <dgm:pt modelId="{7BB28418-0345-4AC3-B5FA-DB2C38FE046D}" type="sibTrans" cxnId="{FD98F867-74D9-4315-A6E6-8FB93877B708}">
      <dgm:prSet/>
      <dgm:spPr/>
      <dgm:t>
        <a:bodyPr/>
        <a:lstStyle/>
        <a:p>
          <a:endParaRPr lang="ru-RU">
            <a:latin typeface="Franklin Gothic Demi" panose="020B0703020102020204" pitchFamily="34" charset="0"/>
          </a:endParaRPr>
        </a:p>
      </dgm:t>
    </dgm:pt>
    <dgm:pt modelId="{3CC71642-C6C8-4D80-8292-EE022994C6B5}">
      <dgm:prSet phldrT="[Текст]" custT="1"/>
      <dgm:spPr/>
      <dgm:t>
        <a:bodyPr/>
        <a:lstStyle/>
        <a:p>
          <a:r>
            <a:rPr lang="en-US" sz="1600" dirty="0" smtClean="0">
              <a:latin typeface="Franklin Gothic Medium Cond" panose="020B0606030402020204" pitchFamily="34" charset="0"/>
            </a:rPr>
            <a:t>Associate professor </a:t>
          </a:r>
          <a:r>
            <a:rPr lang="en-GB" sz="1600"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of the Department of Management</a:t>
          </a:r>
          <a:endParaRPr lang="ru-RU" sz="1600" dirty="0">
            <a:latin typeface="Franklin Gothic Medium Cond" panose="020B0606030402020204" pitchFamily="34" charset="0"/>
          </a:endParaRPr>
        </a:p>
      </dgm:t>
    </dgm:pt>
    <dgm:pt modelId="{7390828D-0DD3-4929-BC72-FF56FE0A0965}" type="parTrans" cxnId="{2517B9AA-3924-4048-B3E1-C8DAE7BFC5E4}">
      <dgm:prSet/>
      <dgm:spPr/>
      <dgm:t>
        <a:bodyPr/>
        <a:lstStyle/>
        <a:p>
          <a:endParaRPr lang="ru-RU">
            <a:latin typeface="Franklin Gothic Demi" panose="020B0703020102020204" pitchFamily="34" charset="0"/>
          </a:endParaRPr>
        </a:p>
      </dgm:t>
    </dgm:pt>
    <dgm:pt modelId="{05C6EBB1-E3A3-4426-BFBC-3E931B55F52F}" type="sibTrans" cxnId="{2517B9AA-3924-4048-B3E1-C8DAE7BFC5E4}">
      <dgm:prSet/>
      <dgm:spPr/>
      <dgm:t>
        <a:bodyPr/>
        <a:lstStyle/>
        <a:p>
          <a:endParaRPr lang="ru-RU">
            <a:latin typeface="Franklin Gothic Demi" panose="020B0703020102020204" pitchFamily="34" charset="0"/>
          </a:endParaRPr>
        </a:p>
      </dgm:t>
    </dgm:pt>
    <dgm:pt modelId="{96689BF5-A49A-4BC7-BEE9-9E5497DBFAD6}">
      <dgm:prSet custT="1"/>
      <dgm:spPr/>
      <dgm:t>
        <a:bodyPr/>
        <a:lstStyle/>
        <a:p>
          <a:r>
            <a:rPr lang="en-US" sz="1600" b="0" i="0" dirty="0" smtClean="0">
              <a:solidFill>
                <a:srgbClr val="0070C0"/>
              </a:solidFill>
              <a:latin typeface="Franklin Gothic Medium Cond" panose="020B0606030402020204" pitchFamily="34" charset="0"/>
            </a:rPr>
            <a:t>oleksandr.kundytskyy@lnu.edu.ua</a:t>
          </a:r>
          <a:endParaRPr lang="ru-RU" sz="1600" dirty="0">
            <a:solidFill>
              <a:srgbClr val="0070C0"/>
            </a:solidFill>
            <a:latin typeface="Franklin Gothic Medium Cond" panose="020B0606030402020204" pitchFamily="34" charset="0"/>
          </a:endParaRPr>
        </a:p>
      </dgm:t>
    </dgm:pt>
    <dgm:pt modelId="{31748983-E497-43E5-B710-6ED52DFA9679}" type="parTrans" cxnId="{6E1324D0-B148-472C-B922-A8E6841F2FB5}">
      <dgm:prSet/>
      <dgm:spPr/>
      <dgm:t>
        <a:bodyPr/>
        <a:lstStyle/>
        <a:p>
          <a:endParaRPr lang="ru-RU"/>
        </a:p>
      </dgm:t>
    </dgm:pt>
    <dgm:pt modelId="{9735CAE9-23B4-4124-9BCA-4CFDA7C1F103}" type="sibTrans" cxnId="{6E1324D0-B148-472C-B922-A8E6841F2FB5}">
      <dgm:prSet/>
      <dgm:spPr/>
      <dgm:t>
        <a:bodyPr/>
        <a:lstStyle/>
        <a:p>
          <a:endParaRPr lang="ru-RU"/>
        </a:p>
      </dgm:t>
    </dgm:pt>
    <dgm:pt modelId="{539F253E-E13E-4736-BDA5-DD9352DF21C0}">
      <dgm:prSet phldrT="[Текст]" custT="1"/>
      <dgm:spPr/>
      <dgm:t>
        <a:bodyPr/>
        <a:lstStyle/>
        <a:p>
          <a:r>
            <a:rPr lang="en-US" sz="1600" i="1"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Guarantor of the Master of management EP</a:t>
          </a:r>
          <a:endParaRPr lang="ru-RU" sz="1600" i="1" dirty="0">
            <a:latin typeface="Franklin Gothic Medium Cond" panose="020B0606030402020204" pitchFamily="34" charset="0"/>
          </a:endParaRPr>
        </a:p>
      </dgm:t>
    </dgm:pt>
    <dgm:pt modelId="{2CE3B964-9FC8-48B1-8D44-E582682AAEBD}" type="parTrans" cxnId="{A0CD694D-0C5D-4AC0-8F7E-CE45D772969A}">
      <dgm:prSet/>
      <dgm:spPr/>
      <dgm:t>
        <a:bodyPr/>
        <a:lstStyle/>
        <a:p>
          <a:endParaRPr lang="ru-RU"/>
        </a:p>
      </dgm:t>
    </dgm:pt>
    <dgm:pt modelId="{14DC699E-BEBB-4A0C-8133-FE1C967D4D56}" type="sibTrans" cxnId="{A0CD694D-0C5D-4AC0-8F7E-CE45D772969A}">
      <dgm:prSet/>
      <dgm:spPr/>
      <dgm:t>
        <a:bodyPr/>
        <a:lstStyle/>
        <a:p>
          <a:endParaRPr lang="ru-RU"/>
        </a:p>
      </dgm:t>
    </dgm:pt>
    <dgm:pt modelId="{7A0D0BC5-3CCB-4098-8362-287AF1FF41F3}">
      <dgm:prSet custT="1"/>
      <dgm:spPr/>
      <dgm:t>
        <a:bodyPr/>
        <a:lstStyle/>
        <a:p>
          <a:r>
            <a:rPr lang="en-US" sz="1600" dirty="0" smtClean="0">
              <a:latin typeface="Franklin Gothic Medium Cond" panose="020B0606030402020204" pitchFamily="34" charset="0"/>
            </a:rPr>
            <a:t>PhD in Economics</a:t>
          </a:r>
          <a:endParaRPr lang="ru-RU" sz="1600" dirty="0">
            <a:latin typeface="Franklin Gothic Medium Cond" panose="020B0606030402020204" pitchFamily="34" charset="0"/>
          </a:endParaRPr>
        </a:p>
      </dgm:t>
    </dgm:pt>
    <dgm:pt modelId="{EBD5E377-5791-43C4-8553-8CE7DA3D945B}" type="sibTrans" cxnId="{925E87F6-A214-4E84-B819-C8E7A9FA5D04}">
      <dgm:prSet/>
      <dgm:spPr/>
      <dgm:t>
        <a:bodyPr/>
        <a:lstStyle/>
        <a:p>
          <a:endParaRPr lang="ru-RU"/>
        </a:p>
      </dgm:t>
    </dgm:pt>
    <dgm:pt modelId="{FDC7352D-4083-404B-8EBA-23CFEAAB57B0}" type="parTrans" cxnId="{925E87F6-A214-4E84-B819-C8E7A9FA5D04}">
      <dgm:prSet/>
      <dgm:spPr/>
      <dgm:t>
        <a:bodyPr/>
        <a:lstStyle/>
        <a:p>
          <a:endParaRPr lang="ru-RU"/>
        </a:p>
      </dgm:t>
    </dgm:pt>
    <dgm:pt modelId="{9FB4422C-9A43-4541-97F8-04C75501AE93}">
      <dgm:prSet custT="1" custLinFactNeighborX="746" custLinFactNeighborY="-6352"/>
      <dgm:spPr/>
      <dgm:t>
        <a:bodyPr/>
        <a:lstStyle/>
        <a:p>
          <a:r>
            <a:rPr lang="en-US" sz="1600" dirty="0" smtClean="0">
              <a:latin typeface="Franklin Gothic Medium Cond" panose="020B0606030402020204" pitchFamily="34" charset="0"/>
            </a:rPr>
            <a:t>PhD in Economics</a:t>
          </a:r>
          <a:endParaRPr lang="ru-RU" sz="1600" dirty="0">
            <a:latin typeface="Franklin Gothic Medium Cond" panose="020B0606030402020204" pitchFamily="34" charset="0"/>
          </a:endParaRPr>
        </a:p>
      </dgm:t>
    </dgm:pt>
    <dgm:pt modelId="{7DE2032B-A1E3-4491-B340-AFF440F82D04}" type="parTrans" cxnId="{7D3B1671-4C0C-4FB5-8176-BAC2F17501BD}">
      <dgm:prSet/>
      <dgm:spPr/>
      <dgm:t>
        <a:bodyPr/>
        <a:lstStyle/>
        <a:p>
          <a:endParaRPr lang="ru-RU"/>
        </a:p>
      </dgm:t>
    </dgm:pt>
    <dgm:pt modelId="{C0E5F08D-2589-4191-A0F2-E8EFA4417211}" type="sibTrans" cxnId="{7D3B1671-4C0C-4FB5-8176-BAC2F17501BD}">
      <dgm:prSet/>
      <dgm:spPr/>
      <dgm:t>
        <a:bodyPr/>
        <a:lstStyle/>
        <a:p>
          <a:endParaRPr lang="ru-RU"/>
        </a:p>
      </dgm:t>
    </dgm:pt>
    <dgm:pt modelId="{7DBF575A-A3FE-4B17-8656-A0D8D8BA8A88}">
      <dgm:prSet phldrT="[Текст]" custT="1"/>
      <dgm:spPr/>
      <dgm:t>
        <a:bodyPr/>
        <a:lstStyle/>
        <a:p>
          <a:r>
            <a:rPr lang="en-US" sz="1600" b="0" i="0" dirty="0" smtClean="0">
              <a:solidFill>
                <a:srgbClr val="0070C0"/>
              </a:solidFill>
              <a:latin typeface="Franklin Gothic Medium Cond" panose="020B0606030402020204" pitchFamily="34" charset="0"/>
            </a:rPr>
            <a:t>nataliya.chopko@lnu.edu.ua</a:t>
          </a:r>
          <a:endParaRPr lang="ru-RU" sz="1600" dirty="0">
            <a:solidFill>
              <a:srgbClr val="0070C0"/>
            </a:solidFill>
            <a:latin typeface="Franklin Gothic Medium Cond" panose="020B0606030402020204" pitchFamily="34" charset="0"/>
          </a:endParaRPr>
        </a:p>
      </dgm:t>
    </dgm:pt>
    <dgm:pt modelId="{F4012CC6-34A6-4E9B-B776-B12ABB468BC5}" type="parTrans" cxnId="{52F284E4-9835-4329-B388-A65083DD68D6}">
      <dgm:prSet/>
      <dgm:spPr/>
      <dgm:t>
        <a:bodyPr/>
        <a:lstStyle/>
        <a:p>
          <a:endParaRPr lang="ru-RU"/>
        </a:p>
      </dgm:t>
    </dgm:pt>
    <dgm:pt modelId="{E01E1AB7-4DC1-4F0A-B11D-ECEF30B3C53F}" type="sibTrans" cxnId="{52F284E4-9835-4329-B388-A65083DD68D6}">
      <dgm:prSet/>
      <dgm:spPr/>
      <dgm:t>
        <a:bodyPr/>
        <a:lstStyle/>
        <a:p>
          <a:endParaRPr lang="ru-RU"/>
        </a:p>
      </dgm:t>
    </dgm:pt>
    <dgm:pt modelId="{4F20C666-0BF9-4203-849E-F7E43094092F}">
      <dgm:prSet phldrT="[Текст]" custT="1"/>
      <dgm:spPr/>
      <dgm:t>
        <a:bodyPr/>
        <a:lstStyle/>
        <a:p>
          <a:r>
            <a:rPr lang="en-US" sz="1600" b="0" i="0" dirty="0" smtClean="0">
              <a:solidFill>
                <a:srgbClr val="0070C0"/>
              </a:solidFill>
              <a:latin typeface="Franklin Gothic Medium Cond" panose="020B0606030402020204" pitchFamily="34" charset="0"/>
            </a:rPr>
            <a:t>marta.goryn@lnu.edu.ua</a:t>
          </a:r>
          <a:endParaRPr lang="ru-RU" sz="1600" dirty="0">
            <a:solidFill>
              <a:srgbClr val="0070C0"/>
            </a:solidFill>
            <a:latin typeface="Franklin Gothic Medium Cond" panose="020B0606030402020204" pitchFamily="34" charset="0"/>
          </a:endParaRPr>
        </a:p>
      </dgm:t>
    </dgm:pt>
    <dgm:pt modelId="{DD272831-7E96-4633-B441-4060CB088B7C}" type="parTrans" cxnId="{40D1D334-ACF2-4EC8-B56D-8680F73D72FE}">
      <dgm:prSet/>
      <dgm:spPr/>
      <dgm:t>
        <a:bodyPr/>
        <a:lstStyle/>
        <a:p>
          <a:endParaRPr lang="ru-RU"/>
        </a:p>
      </dgm:t>
    </dgm:pt>
    <dgm:pt modelId="{0504CBBC-AA9E-4C1C-AF77-CFF6F62BDC8C}" type="sibTrans" cxnId="{40D1D334-ACF2-4EC8-B56D-8680F73D72FE}">
      <dgm:prSet/>
      <dgm:spPr/>
      <dgm:t>
        <a:bodyPr/>
        <a:lstStyle/>
        <a:p>
          <a:endParaRPr lang="ru-RU"/>
        </a:p>
      </dgm:t>
    </dgm:pt>
    <dgm:pt modelId="{0B1AE014-128A-4072-B25F-A9DDE02D74DA}">
      <dgm:prSet custT="1"/>
      <dgm:spPr/>
      <dgm:t>
        <a:bodyPr/>
        <a:lstStyle/>
        <a:p>
          <a:r>
            <a:rPr lang="en-US" sz="1600" b="0" i="0" dirty="0" smtClean="0">
              <a:solidFill>
                <a:srgbClr val="0070C0"/>
              </a:solidFill>
              <a:latin typeface="Franklin Gothic Medium Cond" panose="020B0606030402020204" pitchFamily="34" charset="0"/>
            </a:rPr>
            <a:t>mariana.vyklyuk@lnu.edu.ua</a:t>
          </a:r>
          <a:endParaRPr lang="ru-RU" sz="1600" dirty="0">
            <a:solidFill>
              <a:srgbClr val="0070C0"/>
            </a:solidFill>
            <a:latin typeface="Franklin Gothic Medium Cond" panose="020B0606030402020204" pitchFamily="34" charset="0"/>
          </a:endParaRPr>
        </a:p>
      </dgm:t>
    </dgm:pt>
    <dgm:pt modelId="{B451D1CE-EC98-42C8-AE67-9A24419ECD6B}" type="parTrans" cxnId="{4C0BCB76-295E-4384-850A-84CF69D7DF84}">
      <dgm:prSet/>
      <dgm:spPr/>
      <dgm:t>
        <a:bodyPr/>
        <a:lstStyle/>
        <a:p>
          <a:endParaRPr lang="ru-RU"/>
        </a:p>
      </dgm:t>
    </dgm:pt>
    <dgm:pt modelId="{63BA55CA-105D-4CE5-9629-6A85BB097FED}" type="sibTrans" cxnId="{4C0BCB76-295E-4384-850A-84CF69D7DF84}">
      <dgm:prSet/>
      <dgm:spPr/>
      <dgm:t>
        <a:bodyPr/>
        <a:lstStyle/>
        <a:p>
          <a:endParaRPr lang="ru-RU"/>
        </a:p>
      </dgm:t>
    </dgm:pt>
    <dgm:pt modelId="{CD163E3E-30B6-4F20-A22E-E35C0E88CD43}">
      <dgm:prSet custT="1"/>
      <dgm:spPr/>
      <dgm:t>
        <a:bodyPr/>
        <a:lstStyle/>
        <a:p>
          <a:r>
            <a:rPr lang="en-US" sz="1600" b="0" i="0" dirty="0" smtClean="0">
              <a:solidFill>
                <a:srgbClr val="0070C0"/>
              </a:solidFill>
              <a:latin typeface="Franklin Gothic Medium Cond" panose="020B0606030402020204" pitchFamily="34" charset="0"/>
            </a:rPr>
            <a:t>oksana.zhuk@lnu.edu.ua</a:t>
          </a:r>
          <a:endParaRPr lang="ru-RU" sz="1600" dirty="0">
            <a:solidFill>
              <a:srgbClr val="0070C0"/>
            </a:solidFill>
            <a:latin typeface="Franklin Gothic Medium Cond" panose="020B0606030402020204" pitchFamily="34" charset="0"/>
          </a:endParaRPr>
        </a:p>
      </dgm:t>
    </dgm:pt>
    <dgm:pt modelId="{9378D723-19B0-46E9-B3ED-37AE57E35C68}" type="parTrans" cxnId="{519EFEBA-8FE9-4FA5-9D7D-DEF5B8A50735}">
      <dgm:prSet/>
      <dgm:spPr/>
      <dgm:t>
        <a:bodyPr/>
        <a:lstStyle/>
        <a:p>
          <a:endParaRPr lang="ru-RU"/>
        </a:p>
      </dgm:t>
    </dgm:pt>
    <dgm:pt modelId="{37588B5A-4206-4A18-BECF-96D0AC5EF716}" type="sibTrans" cxnId="{519EFEBA-8FE9-4FA5-9D7D-DEF5B8A50735}">
      <dgm:prSet/>
      <dgm:spPr/>
      <dgm:t>
        <a:bodyPr/>
        <a:lstStyle/>
        <a:p>
          <a:endParaRPr lang="ru-RU"/>
        </a:p>
      </dgm:t>
    </dgm:pt>
    <dgm:pt modelId="{B95B0E4C-ECC2-4878-9A33-F5468A7911CF}">
      <dgm:prSet custT="1"/>
      <dgm:spPr/>
      <dgm:t>
        <a:bodyPr/>
        <a:lstStyle/>
        <a:p>
          <a:r>
            <a:rPr lang="en-US" sz="1600" b="0" i="0" dirty="0" smtClean="0">
              <a:solidFill>
                <a:srgbClr val="0070C0"/>
              </a:solidFill>
              <a:latin typeface="Franklin Gothic Medium Cond" panose="020B0606030402020204" pitchFamily="34" charset="0"/>
            </a:rPr>
            <a:t>lyubov.drozdovska@lnu.edu.ua</a:t>
          </a:r>
          <a:endParaRPr lang="ru-RU" sz="1600" dirty="0">
            <a:solidFill>
              <a:srgbClr val="0070C0"/>
            </a:solidFill>
            <a:latin typeface="Franklin Gothic Medium Cond" panose="020B0606030402020204" pitchFamily="34" charset="0"/>
          </a:endParaRPr>
        </a:p>
      </dgm:t>
    </dgm:pt>
    <dgm:pt modelId="{424256C1-7136-429A-B7AE-CD00902F245C}" type="parTrans" cxnId="{DB722EFF-4717-44BE-9C27-5D4636EF5A67}">
      <dgm:prSet/>
      <dgm:spPr/>
      <dgm:t>
        <a:bodyPr/>
        <a:lstStyle/>
        <a:p>
          <a:endParaRPr lang="ru-RU"/>
        </a:p>
      </dgm:t>
    </dgm:pt>
    <dgm:pt modelId="{28C46A69-992F-4A04-852C-C039DBA39078}" type="sibTrans" cxnId="{DB722EFF-4717-44BE-9C27-5D4636EF5A67}">
      <dgm:prSet/>
      <dgm:spPr/>
      <dgm:t>
        <a:bodyPr/>
        <a:lstStyle/>
        <a:p>
          <a:endParaRPr lang="ru-RU"/>
        </a:p>
      </dgm:t>
    </dgm:pt>
    <dgm:pt modelId="{50852138-1C7A-4C2A-A5B0-E465FAC11DFC}">
      <dgm:prSet phldrT="[Текст]" custT="1"/>
      <dgm:spPr/>
      <dgm:t>
        <a:bodyPr/>
        <a:lstStyle/>
        <a:p>
          <a:r>
            <a:rPr lang="en-US" sz="1600" dirty="0" smtClean="0">
              <a:latin typeface="Franklin Gothic Medium Cond" panose="020B0606030402020204" pitchFamily="34" charset="0"/>
            </a:rPr>
            <a:t>Assistant </a:t>
          </a:r>
          <a:r>
            <a:rPr lang="en-GB" sz="1600"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of the Department of Management</a:t>
          </a:r>
          <a:endParaRPr lang="ru-RU" sz="1600" dirty="0">
            <a:latin typeface="Franklin Gothic Demi" panose="020B0703020102020204" pitchFamily="34" charset="0"/>
          </a:endParaRPr>
        </a:p>
      </dgm:t>
    </dgm:pt>
    <dgm:pt modelId="{73EE5200-06FF-44C8-BA6B-CACC49657F49}" type="parTrans" cxnId="{E2F42C29-6F57-4101-8C11-49DD0A56E98F}">
      <dgm:prSet/>
      <dgm:spPr/>
      <dgm:t>
        <a:bodyPr/>
        <a:lstStyle/>
        <a:p>
          <a:endParaRPr lang="ru-RU"/>
        </a:p>
      </dgm:t>
    </dgm:pt>
    <dgm:pt modelId="{2E003B8F-3BED-45E6-9835-69997238EBB8}" type="sibTrans" cxnId="{E2F42C29-6F57-4101-8C11-49DD0A56E98F}">
      <dgm:prSet/>
      <dgm:spPr/>
      <dgm:t>
        <a:bodyPr/>
        <a:lstStyle/>
        <a:p>
          <a:endParaRPr lang="ru-RU"/>
        </a:p>
      </dgm:t>
    </dgm:pt>
    <dgm:pt modelId="{91439250-474F-41C8-A06D-D2C6B400378C}" type="pres">
      <dgm:prSet presAssocID="{47C9B50D-1D4F-4AEB-AEC8-29A9B5CB6F53}" presName="Name0" presStyleCnt="0">
        <dgm:presLayoutVars>
          <dgm:dir/>
          <dgm:animLvl val="lvl"/>
          <dgm:resizeHandles val="exact"/>
        </dgm:presLayoutVars>
      </dgm:prSet>
      <dgm:spPr/>
      <dgm:t>
        <a:bodyPr/>
        <a:lstStyle/>
        <a:p>
          <a:endParaRPr lang="ru-RU"/>
        </a:p>
      </dgm:t>
    </dgm:pt>
    <dgm:pt modelId="{627672EB-6F6D-4B64-AA84-5EF346BD86BF}" type="pres">
      <dgm:prSet presAssocID="{5593886E-F785-4773-8A75-4D7AA9956EE0}" presName="linNode" presStyleCnt="0"/>
      <dgm:spPr/>
    </dgm:pt>
    <dgm:pt modelId="{E85E7ED3-FB82-45CC-8BD8-E7E0F17E3A1C}" type="pres">
      <dgm:prSet presAssocID="{5593886E-F785-4773-8A75-4D7AA9956EE0}" presName="parentText" presStyleLbl="node1" presStyleIdx="0" presStyleCnt="6" custLinFactNeighborX="209" custLinFactNeighborY="-19349">
        <dgm:presLayoutVars>
          <dgm:chMax val="1"/>
          <dgm:bulletEnabled val="1"/>
        </dgm:presLayoutVars>
      </dgm:prSet>
      <dgm:spPr/>
      <dgm:t>
        <a:bodyPr/>
        <a:lstStyle/>
        <a:p>
          <a:endParaRPr lang="ru-RU"/>
        </a:p>
      </dgm:t>
    </dgm:pt>
    <dgm:pt modelId="{9B08ED84-807E-405D-975F-A84CBAC3B25C}" type="pres">
      <dgm:prSet presAssocID="{5593886E-F785-4773-8A75-4D7AA9956EE0}" presName="descendantText" presStyleLbl="alignAccFollowNode1" presStyleIdx="0" presStyleCnt="6" custScaleY="183857">
        <dgm:presLayoutVars>
          <dgm:bulletEnabled val="1"/>
        </dgm:presLayoutVars>
      </dgm:prSet>
      <dgm:spPr/>
      <dgm:t>
        <a:bodyPr/>
        <a:lstStyle/>
        <a:p>
          <a:endParaRPr lang="ru-RU"/>
        </a:p>
      </dgm:t>
    </dgm:pt>
    <dgm:pt modelId="{9301EF9D-D0B9-4517-96D2-AD4AE2788D70}" type="pres">
      <dgm:prSet presAssocID="{7B3FC04B-36F5-4CEA-A272-ABDCA397313D}" presName="sp" presStyleCnt="0"/>
      <dgm:spPr/>
    </dgm:pt>
    <dgm:pt modelId="{944466B8-C953-4E2A-85A1-8B4E5BADDCC0}" type="pres">
      <dgm:prSet presAssocID="{42D27D95-8C8A-4D67-B71E-51D71C5463A9}" presName="linNode" presStyleCnt="0"/>
      <dgm:spPr/>
    </dgm:pt>
    <dgm:pt modelId="{80B0E78D-3DDD-4F69-9F26-1348209DE06A}" type="pres">
      <dgm:prSet presAssocID="{42D27D95-8C8A-4D67-B71E-51D71C5463A9}" presName="parentText" presStyleLbl="node1" presStyleIdx="1" presStyleCnt="6">
        <dgm:presLayoutVars>
          <dgm:chMax val="1"/>
          <dgm:bulletEnabled val="1"/>
        </dgm:presLayoutVars>
      </dgm:prSet>
      <dgm:spPr/>
      <dgm:t>
        <a:bodyPr/>
        <a:lstStyle/>
        <a:p>
          <a:endParaRPr lang="ru-RU"/>
        </a:p>
      </dgm:t>
    </dgm:pt>
    <dgm:pt modelId="{495EDC4D-F174-4124-AEC7-2153815CA548}" type="pres">
      <dgm:prSet presAssocID="{42D27D95-8C8A-4D67-B71E-51D71C5463A9}" presName="descendantText" presStyleLbl="alignAccFollowNode1" presStyleIdx="1" presStyleCnt="6" custScaleY="117851">
        <dgm:presLayoutVars>
          <dgm:bulletEnabled val="1"/>
        </dgm:presLayoutVars>
      </dgm:prSet>
      <dgm:spPr/>
      <dgm:t>
        <a:bodyPr/>
        <a:lstStyle/>
        <a:p>
          <a:endParaRPr lang="ru-RU"/>
        </a:p>
      </dgm:t>
    </dgm:pt>
    <dgm:pt modelId="{A65A86E2-0DAB-4E81-9EDF-F580CD32B520}" type="pres">
      <dgm:prSet presAssocID="{5588E170-F108-434B-BB4C-7377F844D5E1}" presName="sp" presStyleCnt="0"/>
      <dgm:spPr/>
    </dgm:pt>
    <dgm:pt modelId="{D3254D3F-9445-4BEC-A32B-7B66A6DC6EC9}" type="pres">
      <dgm:prSet presAssocID="{BB7F7187-8783-458A-B34A-4B3BCF27AC0B}" presName="linNode" presStyleCnt="0"/>
      <dgm:spPr/>
    </dgm:pt>
    <dgm:pt modelId="{B6F00BB3-2FB6-47A8-A50A-559CFB8ECE31}" type="pres">
      <dgm:prSet presAssocID="{BB7F7187-8783-458A-B34A-4B3BCF27AC0B}" presName="parentText" presStyleLbl="node1" presStyleIdx="2" presStyleCnt="6">
        <dgm:presLayoutVars>
          <dgm:chMax val="1"/>
          <dgm:bulletEnabled val="1"/>
        </dgm:presLayoutVars>
      </dgm:prSet>
      <dgm:spPr/>
      <dgm:t>
        <a:bodyPr/>
        <a:lstStyle/>
        <a:p>
          <a:endParaRPr lang="ru-RU"/>
        </a:p>
      </dgm:t>
    </dgm:pt>
    <dgm:pt modelId="{7EA6E5D5-C146-4226-9395-185059F08BBA}" type="pres">
      <dgm:prSet presAssocID="{BB7F7187-8783-458A-B34A-4B3BCF27AC0B}" presName="descendantText" presStyleLbl="alignAccFollowNode1" presStyleIdx="2" presStyleCnt="6" custScaleY="117920">
        <dgm:presLayoutVars>
          <dgm:bulletEnabled val="1"/>
        </dgm:presLayoutVars>
      </dgm:prSet>
      <dgm:spPr/>
      <dgm:t>
        <a:bodyPr/>
        <a:lstStyle/>
        <a:p>
          <a:endParaRPr lang="ru-RU"/>
        </a:p>
      </dgm:t>
    </dgm:pt>
    <dgm:pt modelId="{7C6A2078-E45D-43D1-8520-24D5FCB6C12F}" type="pres">
      <dgm:prSet presAssocID="{06FECA27-260A-4670-92E7-03B970E3DA27}" presName="sp" presStyleCnt="0"/>
      <dgm:spPr/>
    </dgm:pt>
    <dgm:pt modelId="{CF49ADE8-D174-4846-BBCA-9FF27099CC16}" type="pres">
      <dgm:prSet presAssocID="{7BD110D0-41EB-418A-8FC5-0B3CE71431DD}" presName="linNode" presStyleCnt="0"/>
      <dgm:spPr/>
    </dgm:pt>
    <dgm:pt modelId="{21113C22-69E5-4BBE-B8AA-3F309DD84518}" type="pres">
      <dgm:prSet presAssocID="{7BD110D0-41EB-418A-8FC5-0B3CE71431DD}" presName="parentText" presStyleLbl="node1" presStyleIdx="3" presStyleCnt="6">
        <dgm:presLayoutVars>
          <dgm:chMax val="1"/>
          <dgm:bulletEnabled val="1"/>
        </dgm:presLayoutVars>
      </dgm:prSet>
      <dgm:spPr/>
      <dgm:t>
        <a:bodyPr/>
        <a:lstStyle/>
        <a:p>
          <a:endParaRPr lang="ru-RU"/>
        </a:p>
      </dgm:t>
    </dgm:pt>
    <dgm:pt modelId="{A8AFEA95-755B-4DFB-B1E7-5BB092D25A72}" type="pres">
      <dgm:prSet presAssocID="{7BD110D0-41EB-418A-8FC5-0B3CE71431DD}" presName="descendantText" presStyleLbl="alignAccFollowNode1" presStyleIdx="3" presStyleCnt="6" custScaleY="126666" custLinFactNeighborX="272" custLinFactNeighborY="2132">
        <dgm:presLayoutVars>
          <dgm:bulletEnabled val="1"/>
        </dgm:presLayoutVars>
      </dgm:prSet>
      <dgm:spPr/>
      <dgm:t>
        <a:bodyPr/>
        <a:lstStyle/>
        <a:p>
          <a:endParaRPr lang="ru-RU"/>
        </a:p>
      </dgm:t>
    </dgm:pt>
    <dgm:pt modelId="{32AE6182-75D3-4BA7-8BC1-EDAC44B52DD0}" type="pres">
      <dgm:prSet presAssocID="{779961A8-D355-431D-97DB-7D7D848F1576}" presName="sp" presStyleCnt="0"/>
      <dgm:spPr/>
    </dgm:pt>
    <dgm:pt modelId="{22F01F68-D234-496C-AC7D-3E8FBF4F7EB4}" type="pres">
      <dgm:prSet presAssocID="{3C18A94C-3D86-441B-B3B2-F4FC21964527}" presName="linNode" presStyleCnt="0"/>
      <dgm:spPr/>
    </dgm:pt>
    <dgm:pt modelId="{74A3F4DE-EEC9-4B1F-93BF-F156D9A76B70}" type="pres">
      <dgm:prSet presAssocID="{3C18A94C-3D86-441B-B3B2-F4FC21964527}" presName="parentText" presStyleLbl="node1" presStyleIdx="4" presStyleCnt="6">
        <dgm:presLayoutVars>
          <dgm:chMax val="1"/>
          <dgm:bulletEnabled val="1"/>
        </dgm:presLayoutVars>
      </dgm:prSet>
      <dgm:spPr/>
      <dgm:t>
        <a:bodyPr/>
        <a:lstStyle/>
        <a:p>
          <a:endParaRPr lang="ru-RU"/>
        </a:p>
      </dgm:t>
    </dgm:pt>
    <dgm:pt modelId="{0416D35B-FF44-4DDA-826F-EB2E82BF45FD}" type="pres">
      <dgm:prSet presAssocID="{3C18A94C-3D86-441B-B3B2-F4FC21964527}" presName="descendantText" presStyleLbl="alignAccFollowNode1" presStyleIdx="4" presStyleCnt="6" custScaleY="120731" custLinFactNeighborX="1764" custLinFactNeighborY="6619">
        <dgm:presLayoutVars>
          <dgm:bulletEnabled val="1"/>
        </dgm:presLayoutVars>
      </dgm:prSet>
      <dgm:spPr/>
      <dgm:t>
        <a:bodyPr/>
        <a:lstStyle/>
        <a:p>
          <a:endParaRPr lang="ru-RU"/>
        </a:p>
      </dgm:t>
    </dgm:pt>
    <dgm:pt modelId="{A46E60AB-8468-4950-9C76-C302F656CBA3}" type="pres">
      <dgm:prSet presAssocID="{080E4EAC-79B4-45A6-BADA-7F4FA896549F}" presName="sp" presStyleCnt="0"/>
      <dgm:spPr/>
    </dgm:pt>
    <dgm:pt modelId="{FF27FEB1-0A80-4F6D-8CDF-849CDCD0EFBB}" type="pres">
      <dgm:prSet presAssocID="{03A2F8F9-DA08-4066-9A6E-6610A5974F89}" presName="linNode" presStyleCnt="0"/>
      <dgm:spPr/>
    </dgm:pt>
    <dgm:pt modelId="{C8E80548-08F7-49A4-9C0C-3F71C83D1D1F}" type="pres">
      <dgm:prSet presAssocID="{03A2F8F9-DA08-4066-9A6E-6610A5974F89}" presName="parentText" presStyleLbl="node1" presStyleIdx="5" presStyleCnt="6">
        <dgm:presLayoutVars>
          <dgm:chMax val="1"/>
          <dgm:bulletEnabled val="1"/>
        </dgm:presLayoutVars>
      </dgm:prSet>
      <dgm:spPr/>
      <dgm:t>
        <a:bodyPr/>
        <a:lstStyle/>
        <a:p>
          <a:endParaRPr lang="ru-RU"/>
        </a:p>
      </dgm:t>
    </dgm:pt>
    <dgm:pt modelId="{08B78F60-CCB5-4580-B88F-A5E160557A4A}" type="pres">
      <dgm:prSet presAssocID="{03A2F8F9-DA08-4066-9A6E-6610A5974F89}" presName="descendantText" presStyleLbl="alignAccFollowNode1" presStyleIdx="5" presStyleCnt="6" custScaleY="120731" custLinFactNeighborX="1764" custLinFactNeighborY="6619">
        <dgm:presLayoutVars>
          <dgm:bulletEnabled val="1"/>
        </dgm:presLayoutVars>
      </dgm:prSet>
      <dgm:spPr/>
      <dgm:t>
        <a:bodyPr/>
        <a:lstStyle/>
        <a:p>
          <a:endParaRPr lang="ru-RU"/>
        </a:p>
      </dgm:t>
    </dgm:pt>
  </dgm:ptLst>
  <dgm:cxnLst>
    <dgm:cxn modelId="{9EC76C64-C2E8-4A0C-A468-33074B83F2CF}" srcId="{47C9B50D-1D4F-4AEB-AEC8-29A9B5CB6F53}" destId="{42D27D95-8C8A-4D67-B71E-51D71C5463A9}" srcOrd="1" destOrd="0" parTransId="{B277BF88-311B-4F33-B5A5-F13AD1FBCAD6}" sibTransId="{5588E170-F108-434B-BB4C-7377F844D5E1}"/>
    <dgm:cxn modelId="{925E87F6-A214-4E84-B819-C8E7A9FA5D04}" srcId="{7BD110D0-41EB-418A-8FC5-0B3CE71431DD}" destId="{7A0D0BC5-3CCB-4098-8362-287AF1FF41F3}" srcOrd="1" destOrd="0" parTransId="{FDC7352D-4083-404B-8EBA-23CFEAAB57B0}" sibTransId="{EBD5E377-5791-43C4-8553-8CE7DA3D945B}"/>
    <dgm:cxn modelId="{7C69F0C1-596A-4894-B85D-FD9A4D5631A9}" type="presOf" srcId="{03A2F8F9-DA08-4066-9A6E-6610A5974F89}" destId="{C8E80548-08F7-49A4-9C0C-3F71C83D1D1F}" srcOrd="0" destOrd="0" presId="urn:microsoft.com/office/officeart/2005/8/layout/vList5"/>
    <dgm:cxn modelId="{C9FA59D1-785F-4551-8848-B031A2AED7AB}" type="presOf" srcId="{3CC71642-C6C8-4D80-8292-EE022994C6B5}" destId="{0416D35B-FF44-4DDA-826F-EB2E82BF45FD}" srcOrd="0" destOrd="0" presId="urn:microsoft.com/office/officeart/2005/8/layout/vList5"/>
    <dgm:cxn modelId="{B35872CE-16E6-4064-9919-CE9FDC65217F}" type="presOf" srcId="{3C18A94C-3D86-441B-B3B2-F4FC21964527}" destId="{74A3F4DE-EEC9-4B1F-93BF-F156D9A76B70}" srcOrd="0" destOrd="0" presId="urn:microsoft.com/office/officeart/2005/8/layout/vList5"/>
    <dgm:cxn modelId="{1E6F643B-0905-4288-906B-166CF947496D}" type="presOf" srcId="{42D27D95-8C8A-4D67-B71E-51D71C5463A9}" destId="{80B0E78D-3DDD-4F69-9F26-1348209DE06A}" srcOrd="0" destOrd="0" presId="urn:microsoft.com/office/officeart/2005/8/layout/vList5"/>
    <dgm:cxn modelId="{E4BB9495-94E9-4AA5-9FFB-ED86353EB5FF}" type="presOf" srcId="{E4791959-93B8-4DEF-BAEF-C833602059AE}" destId="{A8AFEA95-755B-4DFB-B1E7-5BB092D25A72}" srcOrd="0" destOrd="0" presId="urn:microsoft.com/office/officeart/2005/8/layout/vList5"/>
    <dgm:cxn modelId="{8FDC4A91-17A1-44AC-B930-9A489F274D4E}" type="presOf" srcId="{1E9DC786-6532-4020-956F-41FD3E47FA27}" destId="{9B08ED84-807E-405D-975F-A84CBAC3B25C}" srcOrd="0" destOrd="2" presId="urn:microsoft.com/office/officeart/2005/8/layout/vList5"/>
    <dgm:cxn modelId="{7DEDED3B-53B4-41A9-9992-5F4A854484CD}" srcId="{47C9B50D-1D4F-4AEB-AEC8-29A9B5CB6F53}" destId="{03A2F8F9-DA08-4066-9A6E-6610A5974F89}" srcOrd="5" destOrd="0" parTransId="{446F6D26-32D2-4484-A68F-AD09EC0D713B}" sibTransId="{653375B8-34E2-493B-836D-F99A632AFCB2}"/>
    <dgm:cxn modelId="{B5301FF0-E99B-4187-8008-9D896C86AD17}" type="presOf" srcId="{B95B0E4C-ECC2-4878-9A33-F5468A7911CF}" destId="{08B78F60-CCB5-4580-B88F-A5E160557A4A}" srcOrd="0" destOrd="1" presId="urn:microsoft.com/office/officeart/2005/8/layout/vList5"/>
    <dgm:cxn modelId="{12A317A3-5E73-438F-BD47-2622AAC7AECF}" type="presOf" srcId="{BB7F7187-8783-458A-B34A-4B3BCF27AC0B}" destId="{B6F00BB3-2FB6-47A8-A50A-559CFB8ECE31}" srcOrd="0" destOrd="0" presId="urn:microsoft.com/office/officeart/2005/8/layout/vList5"/>
    <dgm:cxn modelId="{E2F42C29-6F57-4101-8C11-49DD0A56E98F}" srcId="{03A2F8F9-DA08-4066-9A6E-6610A5974F89}" destId="{50852138-1C7A-4C2A-A5B0-E465FAC11DFC}" srcOrd="0" destOrd="0" parTransId="{73EE5200-06FF-44C8-BA6B-CACC49657F49}" sibTransId="{2E003B8F-3BED-45E6-9835-69997238EBB8}"/>
    <dgm:cxn modelId="{40D1D334-ACF2-4EC8-B56D-8680F73D72FE}" srcId="{BB7F7187-8783-458A-B34A-4B3BCF27AC0B}" destId="{4F20C666-0BF9-4203-849E-F7E43094092F}" srcOrd="2" destOrd="0" parTransId="{DD272831-7E96-4633-B441-4060CB088B7C}" sibTransId="{0504CBBC-AA9E-4C1C-AF77-CFF6F62BDC8C}"/>
    <dgm:cxn modelId="{FD98F867-74D9-4315-A6E6-8FB93877B708}" srcId="{7BD110D0-41EB-418A-8FC5-0B3CE71431DD}" destId="{E4791959-93B8-4DEF-BAEF-C833602059AE}" srcOrd="0" destOrd="0" parTransId="{94D9DBB1-7D5B-40EE-B58E-D8FC800D5ED7}" sibTransId="{7BB28418-0345-4AC3-B5FA-DB2C38FE046D}"/>
    <dgm:cxn modelId="{31B2DFDA-D77A-4C97-B67D-139AF6E14239}" srcId="{BB7F7187-8783-458A-B34A-4B3BCF27AC0B}" destId="{560B49A4-F7F7-46B4-AE12-AF66725F61ED}" srcOrd="0" destOrd="0" parTransId="{BB5D7196-9A04-4C02-9165-B418A85147DC}" sibTransId="{918DFFF4-6B0E-4EC8-ACDA-403E0D41EE13}"/>
    <dgm:cxn modelId="{9EF691BF-58D2-4BAA-8DD9-9B726236484E}" srcId="{5593886E-F785-4773-8A75-4D7AA9956EE0}" destId="{32083C12-F1C4-4FC5-8B3D-7BE70BC7A386}" srcOrd="0" destOrd="0" parTransId="{FA9A4068-909C-4E62-8D18-40280E871EFB}" sibTransId="{ECDC1BE4-FA11-4770-B78C-7296706460D8}"/>
    <dgm:cxn modelId="{52F284E4-9835-4329-B388-A65083DD68D6}" srcId="{42D27D95-8C8A-4D67-B71E-51D71C5463A9}" destId="{7DBF575A-A3FE-4B17-8656-A0D8D8BA8A88}" srcOrd="2" destOrd="0" parTransId="{F4012CC6-34A6-4E9B-B776-B12ABB468BC5}" sibTransId="{E01E1AB7-4DC1-4F0A-B11D-ECEF30B3C53F}"/>
    <dgm:cxn modelId="{80B4AC47-D301-479E-A1E9-80E8884C0D46}" srcId="{5593886E-F785-4773-8A75-4D7AA9956EE0}" destId="{1E9DC786-6532-4020-956F-41FD3E47FA27}" srcOrd="2" destOrd="0" parTransId="{B6D54153-1269-4C7F-9646-ED8A87EEFBC1}" sibTransId="{CC15CDE4-21B2-4C8F-87F3-2DD5F0313201}"/>
    <dgm:cxn modelId="{0DDCADE7-D660-4DED-A723-287F718D3AEB}" type="presOf" srcId="{E82E4114-2412-45D5-AD17-3B6B4A906C03}" destId="{495EDC4D-F174-4124-AEC7-2153815CA548}" srcOrd="0" destOrd="1" presId="urn:microsoft.com/office/officeart/2005/8/layout/vList5"/>
    <dgm:cxn modelId="{A0CD694D-0C5D-4AC0-8F7E-CE45D772969A}" srcId="{5593886E-F785-4773-8A75-4D7AA9956EE0}" destId="{539F253E-E13E-4736-BDA5-DD9352DF21C0}" srcOrd="1" destOrd="0" parTransId="{2CE3B964-9FC8-48B1-8D44-E582682AAEBD}" sibTransId="{14DC699E-BEBB-4A0C-8133-FE1C967D4D56}"/>
    <dgm:cxn modelId="{DA438E2D-F6FA-4AC9-9E69-189BF4D20C7D}" type="presOf" srcId="{560B49A4-F7F7-46B4-AE12-AF66725F61ED}" destId="{7EA6E5D5-C146-4226-9395-185059F08BBA}" srcOrd="0" destOrd="0" presId="urn:microsoft.com/office/officeart/2005/8/layout/vList5"/>
    <dgm:cxn modelId="{4C0BCB76-295E-4384-850A-84CF69D7DF84}" srcId="{7BD110D0-41EB-418A-8FC5-0B3CE71431DD}" destId="{0B1AE014-128A-4072-B25F-A9DDE02D74DA}" srcOrd="2" destOrd="0" parTransId="{B451D1CE-EC98-42C8-AE67-9A24419ECD6B}" sibTransId="{63BA55CA-105D-4CE5-9629-6A85BB097FED}"/>
    <dgm:cxn modelId="{08873623-E24E-4757-9161-E081267C9072}" srcId="{BB7F7187-8783-458A-B34A-4B3BCF27AC0B}" destId="{0E3448E8-7626-4E43-8A85-089E19813D20}" srcOrd="1" destOrd="0" parTransId="{BF4612E0-38C8-4DB4-AA19-2A5B925B29DD}" sibTransId="{50698BEC-CBEF-4620-AC8D-5D129731AD7F}"/>
    <dgm:cxn modelId="{519EFEBA-8FE9-4FA5-9D7D-DEF5B8A50735}" srcId="{3C18A94C-3D86-441B-B3B2-F4FC21964527}" destId="{CD163E3E-30B6-4F20-A22E-E35C0E88CD43}" srcOrd="2" destOrd="0" parTransId="{9378D723-19B0-46E9-B3ED-37AE57E35C68}" sibTransId="{37588B5A-4206-4A18-BECF-96D0AC5EF716}"/>
    <dgm:cxn modelId="{AFB0C83A-909D-4F34-B788-EB4462660DDA}" type="presOf" srcId="{7A0D0BC5-3CCB-4098-8362-287AF1FF41F3}" destId="{A8AFEA95-755B-4DFB-B1E7-5BB092D25A72}" srcOrd="0" destOrd="1" presId="urn:microsoft.com/office/officeart/2005/8/layout/vList5"/>
    <dgm:cxn modelId="{6E1324D0-B148-472C-B922-A8E6841F2FB5}" srcId="{5593886E-F785-4773-8A75-4D7AA9956EE0}" destId="{96689BF5-A49A-4BC7-BEE9-9E5497DBFAD6}" srcOrd="3" destOrd="0" parTransId="{31748983-E497-43E5-B710-6ED52DFA9679}" sibTransId="{9735CAE9-23B4-4124-9BCA-4CFDA7C1F103}"/>
    <dgm:cxn modelId="{4A4AB14B-FC32-476E-88C5-F91E69470949}" type="presOf" srcId="{32083C12-F1C4-4FC5-8B3D-7BE70BC7A386}" destId="{9B08ED84-807E-405D-975F-A84CBAC3B25C}" srcOrd="0" destOrd="0" presId="urn:microsoft.com/office/officeart/2005/8/layout/vList5"/>
    <dgm:cxn modelId="{5B8E406E-F15B-485A-9FC5-380078979BBC}" srcId="{42D27D95-8C8A-4D67-B71E-51D71C5463A9}" destId="{E82E4114-2412-45D5-AD17-3B6B4A906C03}" srcOrd="1" destOrd="0" parTransId="{BFB41293-521A-4037-9BB4-BF984F19A791}" sibTransId="{8CC5D548-AE2D-4C64-A793-801AAAC0402F}"/>
    <dgm:cxn modelId="{5A7D5D8F-ABF0-4C9D-A814-078A70A56D13}" type="presOf" srcId="{0B1AE014-128A-4072-B25F-A9DDE02D74DA}" destId="{A8AFEA95-755B-4DFB-B1E7-5BB092D25A72}" srcOrd="0" destOrd="2" presId="urn:microsoft.com/office/officeart/2005/8/layout/vList5"/>
    <dgm:cxn modelId="{2517B9AA-3924-4048-B3E1-C8DAE7BFC5E4}" srcId="{3C18A94C-3D86-441B-B3B2-F4FC21964527}" destId="{3CC71642-C6C8-4D80-8292-EE022994C6B5}" srcOrd="0" destOrd="0" parTransId="{7390828D-0DD3-4929-BC72-FF56FE0A0965}" sibTransId="{05C6EBB1-E3A3-4426-BFBC-3E931B55F52F}"/>
    <dgm:cxn modelId="{A1FC4709-6BF3-4A00-B379-25D111BAA80D}" srcId="{42D27D95-8C8A-4D67-B71E-51D71C5463A9}" destId="{5B5B867F-2348-4276-AB06-F599732EB177}" srcOrd="0" destOrd="0" parTransId="{E07BAB11-25F4-42CB-B8EB-D320DA248F68}" sibTransId="{AB5673DA-C63B-4632-AB03-D0C75ADDEB09}"/>
    <dgm:cxn modelId="{E73A2C83-7F14-4957-B40F-862C505A3E8A}" type="presOf" srcId="{0E3448E8-7626-4E43-8A85-089E19813D20}" destId="{7EA6E5D5-C146-4226-9395-185059F08BBA}" srcOrd="0" destOrd="1" presId="urn:microsoft.com/office/officeart/2005/8/layout/vList5"/>
    <dgm:cxn modelId="{7D0B3F81-766B-4CAA-97F7-B10D4745A1C4}" type="presOf" srcId="{47C9B50D-1D4F-4AEB-AEC8-29A9B5CB6F53}" destId="{91439250-474F-41C8-A06D-D2C6B400378C}" srcOrd="0" destOrd="0" presId="urn:microsoft.com/office/officeart/2005/8/layout/vList5"/>
    <dgm:cxn modelId="{686CD345-7B74-470A-BEF9-F068BA4F2792}" type="presOf" srcId="{CD163E3E-30B6-4F20-A22E-E35C0E88CD43}" destId="{0416D35B-FF44-4DDA-826F-EB2E82BF45FD}" srcOrd="0" destOrd="2" presId="urn:microsoft.com/office/officeart/2005/8/layout/vList5"/>
    <dgm:cxn modelId="{B06E0F01-A5A5-45E4-95EF-22E0C5797F13}" type="presOf" srcId="{50852138-1C7A-4C2A-A5B0-E465FAC11DFC}" destId="{08B78F60-CCB5-4580-B88F-A5E160557A4A}" srcOrd="0" destOrd="0" presId="urn:microsoft.com/office/officeart/2005/8/layout/vList5"/>
    <dgm:cxn modelId="{4A2A5827-2207-4370-915A-01B715F7E92C}" srcId="{47C9B50D-1D4F-4AEB-AEC8-29A9B5CB6F53}" destId="{3C18A94C-3D86-441B-B3B2-F4FC21964527}" srcOrd="4" destOrd="0" parTransId="{667B5B43-EF8B-41FC-B15C-B79288BBADD6}" sibTransId="{080E4EAC-79B4-45A6-BADA-7F4FA896549F}"/>
    <dgm:cxn modelId="{1A1471D4-D848-4E28-BF57-2F1141CA4997}" type="presOf" srcId="{9FB4422C-9A43-4541-97F8-04C75501AE93}" destId="{0416D35B-FF44-4DDA-826F-EB2E82BF45FD}" srcOrd="0" destOrd="1" presId="urn:microsoft.com/office/officeart/2005/8/layout/vList5"/>
    <dgm:cxn modelId="{7D3B1671-4C0C-4FB5-8176-BAC2F17501BD}" srcId="{3C18A94C-3D86-441B-B3B2-F4FC21964527}" destId="{9FB4422C-9A43-4541-97F8-04C75501AE93}" srcOrd="1" destOrd="0" parTransId="{7DE2032B-A1E3-4491-B340-AFF440F82D04}" sibTransId="{C0E5F08D-2589-4191-A0F2-E8EFA4417211}"/>
    <dgm:cxn modelId="{DCF1C26E-DCCD-4187-8E38-25397DA322E4}" srcId="{47C9B50D-1D4F-4AEB-AEC8-29A9B5CB6F53}" destId="{5593886E-F785-4773-8A75-4D7AA9956EE0}" srcOrd="0" destOrd="0" parTransId="{F54E4D48-6ED5-484C-A645-B0FDD574E7B3}" sibTransId="{7B3FC04B-36F5-4CEA-A272-ABDCA397313D}"/>
    <dgm:cxn modelId="{90EE3A0E-CD42-4E50-9C38-B0ED1050C99D}" srcId="{47C9B50D-1D4F-4AEB-AEC8-29A9B5CB6F53}" destId="{7BD110D0-41EB-418A-8FC5-0B3CE71431DD}" srcOrd="3" destOrd="0" parTransId="{11850D8E-EBF1-439F-9545-5048BC7DC3A0}" sibTransId="{779961A8-D355-431D-97DB-7D7D848F1576}"/>
    <dgm:cxn modelId="{A069B70D-73A6-4353-85FB-07B6193A1AAD}" type="presOf" srcId="{4F20C666-0BF9-4203-849E-F7E43094092F}" destId="{7EA6E5D5-C146-4226-9395-185059F08BBA}" srcOrd="0" destOrd="2" presId="urn:microsoft.com/office/officeart/2005/8/layout/vList5"/>
    <dgm:cxn modelId="{244D0902-8519-440D-86BB-DD387179E4D8}" srcId="{47C9B50D-1D4F-4AEB-AEC8-29A9B5CB6F53}" destId="{BB7F7187-8783-458A-B34A-4B3BCF27AC0B}" srcOrd="2" destOrd="0" parTransId="{55D8F159-DCA5-4D99-B76B-1F9F4A573DD3}" sibTransId="{06FECA27-260A-4670-92E7-03B970E3DA27}"/>
    <dgm:cxn modelId="{D1EE0308-AA6E-4172-8C88-70CE89EAF15C}" type="presOf" srcId="{5B5B867F-2348-4276-AB06-F599732EB177}" destId="{495EDC4D-F174-4124-AEC7-2153815CA548}" srcOrd="0" destOrd="0" presId="urn:microsoft.com/office/officeart/2005/8/layout/vList5"/>
    <dgm:cxn modelId="{DB722EFF-4717-44BE-9C27-5D4636EF5A67}" srcId="{03A2F8F9-DA08-4066-9A6E-6610A5974F89}" destId="{B95B0E4C-ECC2-4878-9A33-F5468A7911CF}" srcOrd="1" destOrd="0" parTransId="{424256C1-7136-429A-B7AE-CD00902F245C}" sibTransId="{28C46A69-992F-4A04-852C-C039DBA39078}"/>
    <dgm:cxn modelId="{69161D45-DE99-42A5-AE14-29DD6555D5A2}" type="presOf" srcId="{96689BF5-A49A-4BC7-BEE9-9E5497DBFAD6}" destId="{9B08ED84-807E-405D-975F-A84CBAC3B25C}" srcOrd="0" destOrd="3" presId="urn:microsoft.com/office/officeart/2005/8/layout/vList5"/>
    <dgm:cxn modelId="{596ADBC4-B5D1-4DF9-811F-08FA52820ED1}" type="presOf" srcId="{7BD110D0-41EB-418A-8FC5-0B3CE71431DD}" destId="{21113C22-69E5-4BBE-B8AA-3F309DD84518}" srcOrd="0" destOrd="0" presId="urn:microsoft.com/office/officeart/2005/8/layout/vList5"/>
    <dgm:cxn modelId="{EFCC5A81-0F6B-49C0-AD96-AC05355D87F4}" type="presOf" srcId="{5593886E-F785-4773-8A75-4D7AA9956EE0}" destId="{E85E7ED3-FB82-45CC-8BD8-E7E0F17E3A1C}" srcOrd="0" destOrd="0" presId="urn:microsoft.com/office/officeart/2005/8/layout/vList5"/>
    <dgm:cxn modelId="{0F74879B-75E1-4001-8A06-14A873A75EC2}" type="presOf" srcId="{539F253E-E13E-4736-BDA5-DD9352DF21C0}" destId="{9B08ED84-807E-405D-975F-A84CBAC3B25C}" srcOrd="0" destOrd="1" presId="urn:microsoft.com/office/officeart/2005/8/layout/vList5"/>
    <dgm:cxn modelId="{619FDF8A-1EBB-4393-BCD0-7A37CB78D89C}" type="presOf" srcId="{7DBF575A-A3FE-4B17-8656-A0D8D8BA8A88}" destId="{495EDC4D-F174-4124-AEC7-2153815CA548}" srcOrd="0" destOrd="2" presId="urn:microsoft.com/office/officeart/2005/8/layout/vList5"/>
    <dgm:cxn modelId="{26C3A36D-FF45-43A4-A3F3-81ADB1B08D61}" type="presParOf" srcId="{91439250-474F-41C8-A06D-D2C6B400378C}" destId="{627672EB-6F6D-4B64-AA84-5EF346BD86BF}" srcOrd="0" destOrd="0" presId="urn:microsoft.com/office/officeart/2005/8/layout/vList5"/>
    <dgm:cxn modelId="{23B70959-419C-4790-8A36-CA37F3175FE3}" type="presParOf" srcId="{627672EB-6F6D-4B64-AA84-5EF346BD86BF}" destId="{E85E7ED3-FB82-45CC-8BD8-E7E0F17E3A1C}" srcOrd="0" destOrd="0" presId="urn:microsoft.com/office/officeart/2005/8/layout/vList5"/>
    <dgm:cxn modelId="{ED25C557-8B90-4394-995B-D264C47AF6D7}" type="presParOf" srcId="{627672EB-6F6D-4B64-AA84-5EF346BD86BF}" destId="{9B08ED84-807E-405D-975F-A84CBAC3B25C}" srcOrd="1" destOrd="0" presId="urn:microsoft.com/office/officeart/2005/8/layout/vList5"/>
    <dgm:cxn modelId="{90542BAC-7A0E-40A9-A936-49E84C0F3150}" type="presParOf" srcId="{91439250-474F-41C8-A06D-D2C6B400378C}" destId="{9301EF9D-D0B9-4517-96D2-AD4AE2788D70}" srcOrd="1" destOrd="0" presId="urn:microsoft.com/office/officeart/2005/8/layout/vList5"/>
    <dgm:cxn modelId="{5AD2F183-4007-444B-8936-C42E785CBEA9}" type="presParOf" srcId="{91439250-474F-41C8-A06D-D2C6B400378C}" destId="{944466B8-C953-4E2A-85A1-8B4E5BADDCC0}" srcOrd="2" destOrd="0" presId="urn:microsoft.com/office/officeart/2005/8/layout/vList5"/>
    <dgm:cxn modelId="{4CBAB32F-C96C-47AA-A150-4135FC1320E1}" type="presParOf" srcId="{944466B8-C953-4E2A-85A1-8B4E5BADDCC0}" destId="{80B0E78D-3DDD-4F69-9F26-1348209DE06A}" srcOrd="0" destOrd="0" presId="urn:microsoft.com/office/officeart/2005/8/layout/vList5"/>
    <dgm:cxn modelId="{A93E87F2-2FA3-4AEF-AE48-C85F6602DC95}" type="presParOf" srcId="{944466B8-C953-4E2A-85A1-8B4E5BADDCC0}" destId="{495EDC4D-F174-4124-AEC7-2153815CA548}" srcOrd="1" destOrd="0" presId="urn:microsoft.com/office/officeart/2005/8/layout/vList5"/>
    <dgm:cxn modelId="{2264C3A6-230A-45DA-9FFB-FD9129EA9E46}" type="presParOf" srcId="{91439250-474F-41C8-A06D-D2C6B400378C}" destId="{A65A86E2-0DAB-4E81-9EDF-F580CD32B520}" srcOrd="3" destOrd="0" presId="urn:microsoft.com/office/officeart/2005/8/layout/vList5"/>
    <dgm:cxn modelId="{3E4417D5-ACA0-4DF0-B983-4C4311321CFF}" type="presParOf" srcId="{91439250-474F-41C8-A06D-D2C6B400378C}" destId="{D3254D3F-9445-4BEC-A32B-7B66A6DC6EC9}" srcOrd="4" destOrd="0" presId="urn:microsoft.com/office/officeart/2005/8/layout/vList5"/>
    <dgm:cxn modelId="{1111F108-6538-429D-9F19-1AEAE4D897DC}" type="presParOf" srcId="{D3254D3F-9445-4BEC-A32B-7B66A6DC6EC9}" destId="{B6F00BB3-2FB6-47A8-A50A-559CFB8ECE31}" srcOrd="0" destOrd="0" presId="urn:microsoft.com/office/officeart/2005/8/layout/vList5"/>
    <dgm:cxn modelId="{A3A9B949-F3FD-4DF6-9739-E808D66C15A9}" type="presParOf" srcId="{D3254D3F-9445-4BEC-A32B-7B66A6DC6EC9}" destId="{7EA6E5D5-C146-4226-9395-185059F08BBA}" srcOrd="1" destOrd="0" presId="urn:microsoft.com/office/officeart/2005/8/layout/vList5"/>
    <dgm:cxn modelId="{EFC2C078-F67E-46CE-9339-D21F31A0F9B6}" type="presParOf" srcId="{91439250-474F-41C8-A06D-D2C6B400378C}" destId="{7C6A2078-E45D-43D1-8520-24D5FCB6C12F}" srcOrd="5" destOrd="0" presId="urn:microsoft.com/office/officeart/2005/8/layout/vList5"/>
    <dgm:cxn modelId="{2A2F6C4B-5357-40EC-99E9-B21A92CE9889}" type="presParOf" srcId="{91439250-474F-41C8-A06D-D2C6B400378C}" destId="{CF49ADE8-D174-4846-BBCA-9FF27099CC16}" srcOrd="6" destOrd="0" presId="urn:microsoft.com/office/officeart/2005/8/layout/vList5"/>
    <dgm:cxn modelId="{B264E071-DFBC-4489-9630-EB54B1CF2AD7}" type="presParOf" srcId="{CF49ADE8-D174-4846-BBCA-9FF27099CC16}" destId="{21113C22-69E5-4BBE-B8AA-3F309DD84518}" srcOrd="0" destOrd="0" presId="urn:microsoft.com/office/officeart/2005/8/layout/vList5"/>
    <dgm:cxn modelId="{215EB33B-DE44-4A67-8762-FA82D3B7522D}" type="presParOf" srcId="{CF49ADE8-D174-4846-BBCA-9FF27099CC16}" destId="{A8AFEA95-755B-4DFB-B1E7-5BB092D25A72}" srcOrd="1" destOrd="0" presId="urn:microsoft.com/office/officeart/2005/8/layout/vList5"/>
    <dgm:cxn modelId="{093B7E2B-CC20-4E44-9906-6BB38DB7A4A8}" type="presParOf" srcId="{91439250-474F-41C8-A06D-D2C6B400378C}" destId="{32AE6182-75D3-4BA7-8BC1-EDAC44B52DD0}" srcOrd="7" destOrd="0" presId="urn:microsoft.com/office/officeart/2005/8/layout/vList5"/>
    <dgm:cxn modelId="{15F790F6-EC57-4D16-99C1-8B98C458F3F6}" type="presParOf" srcId="{91439250-474F-41C8-A06D-D2C6B400378C}" destId="{22F01F68-D234-496C-AC7D-3E8FBF4F7EB4}" srcOrd="8" destOrd="0" presId="urn:microsoft.com/office/officeart/2005/8/layout/vList5"/>
    <dgm:cxn modelId="{F96196B2-CC97-484E-BC2E-F6BD9E99FB85}" type="presParOf" srcId="{22F01F68-D234-496C-AC7D-3E8FBF4F7EB4}" destId="{74A3F4DE-EEC9-4B1F-93BF-F156D9A76B70}" srcOrd="0" destOrd="0" presId="urn:microsoft.com/office/officeart/2005/8/layout/vList5"/>
    <dgm:cxn modelId="{E43CF7C6-7D2E-4427-8236-CD9E353D8037}" type="presParOf" srcId="{22F01F68-D234-496C-AC7D-3E8FBF4F7EB4}" destId="{0416D35B-FF44-4DDA-826F-EB2E82BF45FD}" srcOrd="1" destOrd="0" presId="urn:microsoft.com/office/officeart/2005/8/layout/vList5"/>
    <dgm:cxn modelId="{69A3700E-F7EE-4CE3-BF58-2B044EEEB5C6}" type="presParOf" srcId="{91439250-474F-41C8-A06D-D2C6B400378C}" destId="{A46E60AB-8468-4950-9C76-C302F656CBA3}" srcOrd="9" destOrd="0" presId="urn:microsoft.com/office/officeart/2005/8/layout/vList5"/>
    <dgm:cxn modelId="{D00C8F12-31B1-4C7D-936F-22097033F86C}" type="presParOf" srcId="{91439250-474F-41C8-A06D-D2C6B400378C}" destId="{FF27FEB1-0A80-4F6D-8CDF-849CDCD0EFBB}" srcOrd="10" destOrd="0" presId="urn:microsoft.com/office/officeart/2005/8/layout/vList5"/>
    <dgm:cxn modelId="{6FC811BD-08B3-405C-A759-D11B6AD72904}" type="presParOf" srcId="{FF27FEB1-0A80-4F6D-8CDF-849CDCD0EFBB}" destId="{C8E80548-08F7-49A4-9C0C-3F71C83D1D1F}" srcOrd="0" destOrd="0" presId="urn:microsoft.com/office/officeart/2005/8/layout/vList5"/>
    <dgm:cxn modelId="{98743EE6-AABE-410A-B259-3F653CFB4D40}" type="presParOf" srcId="{FF27FEB1-0A80-4F6D-8CDF-849CDCD0EFBB}" destId="{08B78F60-CCB5-4580-B88F-A5E160557A4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808A4-79C7-403C-A751-0331BF6B5432}">
      <dsp:nvSpPr>
        <dsp:cNvPr id="0" name=""/>
        <dsp:cNvSpPr/>
      </dsp:nvSpPr>
      <dsp:spPr>
        <a:xfrm>
          <a:off x="0" y="0"/>
          <a:ext cx="7030387" cy="27478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latin typeface="Franklin Gothic Demi Cond" panose="020B0706030402020204" pitchFamily="34" charset="0"/>
            </a:rPr>
            <a:t>Student /</a:t>
          </a:r>
          <a:r>
            <a:rPr lang="en-US" sz="2400" kern="1200" dirty="0" smtClean="0">
              <a:latin typeface="Franklin Gothic Demi Cond" panose="020B0706030402020204" pitchFamily="34" charset="0"/>
            </a:rPr>
            <a:t>Applicants / Alumni</a:t>
          </a:r>
          <a:endParaRPr lang="ru-RU" sz="2400" kern="1200" dirty="0">
            <a:latin typeface="Franklin Gothic Demi Cond" panose="020B0706030402020204" pitchFamily="34" charset="0"/>
          </a:endParaRPr>
        </a:p>
        <a:p>
          <a:pPr marL="171450" lvl="1" indent="-171450" algn="l" defTabSz="711200">
            <a:lnSpc>
              <a:spcPct val="90000"/>
            </a:lnSpc>
            <a:spcBef>
              <a:spcPct val="0"/>
            </a:spcBef>
            <a:spcAft>
              <a:spcPct val="15000"/>
            </a:spcAft>
            <a:buChar char="••"/>
          </a:pPr>
          <a:r>
            <a:rPr lang="en-US" sz="1600" i="0" kern="1200" dirty="0">
              <a:latin typeface="Franklin Gothic Medium Cond" panose="020B0606030402020204" pitchFamily="34" charset="0"/>
            </a:rPr>
            <a:t>Quality education</a:t>
          </a:r>
          <a:endParaRPr lang="ru-RU" sz="1600" i="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i="0" kern="1200" dirty="0">
              <a:latin typeface="Franklin Gothic Medium Cond" panose="020B0606030402020204" pitchFamily="34" charset="0"/>
            </a:rPr>
            <a:t>Self development</a:t>
          </a:r>
          <a:endParaRPr lang="ru-RU" sz="1600" i="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i="0" kern="1200" dirty="0">
              <a:latin typeface="Franklin Gothic Medium Cond" panose="020B0606030402020204" pitchFamily="34" charset="0"/>
            </a:rPr>
            <a:t>Good learning conditions</a:t>
          </a:r>
          <a:endParaRPr lang="ru-RU" sz="1600" i="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i="0" kern="1200" dirty="0">
              <a:latin typeface="Franklin Gothic Medium Cond" panose="020B0606030402020204" pitchFamily="34" charset="0"/>
            </a:rPr>
            <a:t>Openness and accessibility of information, transparency</a:t>
          </a:r>
          <a:endParaRPr lang="ru-RU" sz="1600" i="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i="0" kern="1200" dirty="0">
              <a:latin typeface="Franklin Gothic Medium Cond" panose="020B0606030402020204" pitchFamily="34" charset="0"/>
            </a:rPr>
            <a:t>Employment assistance</a:t>
          </a:r>
          <a:endParaRPr lang="ru-RU" sz="1600" i="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i="0" kern="1200" dirty="0">
              <a:latin typeface="Franklin Gothic Medium Cond" panose="020B0606030402020204" pitchFamily="34" charset="0"/>
            </a:rPr>
            <a:t>Opportunities for international internships</a:t>
          </a:r>
          <a:endParaRPr lang="ru-RU" sz="1600" i="0" kern="1200" dirty="0">
            <a:latin typeface="Franklin Gothic Medium Cond" panose="020B0606030402020204" pitchFamily="34" charset="0"/>
          </a:endParaRPr>
        </a:p>
      </dsp:txBody>
      <dsp:txXfrm>
        <a:off x="1551599" y="0"/>
        <a:ext cx="5478787" cy="2747886"/>
      </dsp:txXfrm>
    </dsp:sp>
    <dsp:sp modelId="{B8B5EEC6-1578-4B36-9A66-206A2645A471}">
      <dsp:nvSpPr>
        <dsp:cNvPr id="0" name=""/>
        <dsp:cNvSpPr/>
      </dsp:nvSpPr>
      <dsp:spPr>
        <a:xfrm>
          <a:off x="429092" y="875333"/>
          <a:ext cx="838936" cy="99721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6A0A4B-AEC8-42BF-AE77-D2BCCCDE159E}">
      <dsp:nvSpPr>
        <dsp:cNvPr id="0" name=""/>
        <dsp:cNvSpPr/>
      </dsp:nvSpPr>
      <dsp:spPr>
        <a:xfrm>
          <a:off x="0" y="2893407"/>
          <a:ext cx="7030387" cy="1277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latin typeface="Franklin Gothic Demi Cond" panose="020B0706030402020204" pitchFamily="34" charset="0"/>
            </a:rPr>
            <a:t>Employers</a:t>
          </a:r>
          <a:endParaRPr lang="ru-RU" sz="2400" kern="1200" dirty="0">
            <a:latin typeface="Franklin Gothic Demi Cond" panose="020B07060304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Hiring </a:t>
          </a:r>
          <a:r>
            <a:rPr lang="en-US" sz="1600" kern="1200" dirty="0">
              <a:latin typeface="Franklin Gothic Medium Cond" panose="020B0606030402020204" pitchFamily="34" charset="0"/>
            </a:rPr>
            <a:t>competent specialists</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kern="1200" dirty="0">
              <a:latin typeface="Franklin Gothic Medium Cond" panose="020B0606030402020204" pitchFamily="34" charset="0"/>
            </a:rPr>
            <a:t>Formation of an active consumer in the goods market</a:t>
          </a:r>
          <a:endParaRPr lang="ru-RU" sz="1600" kern="1200" dirty="0">
            <a:latin typeface="Franklin Gothic Medium Cond" panose="020B0606030402020204" pitchFamily="34" charset="0"/>
          </a:endParaRPr>
        </a:p>
      </dsp:txBody>
      <dsp:txXfrm>
        <a:off x="1551599" y="2893407"/>
        <a:ext cx="5478787" cy="1277811"/>
      </dsp:txXfrm>
    </dsp:sp>
    <dsp:sp modelId="{BE40C0F0-C35E-433E-831B-02263D9CFFF9}">
      <dsp:nvSpPr>
        <dsp:cNvPr id="0" name=""/>
        <dsp:cNvSpPr/>
      </dsp:nvSpPr>
      <dsp:spPr>
        <a:xfrm>
          <a:off x="492267" y="3226554"/>
          <a:ext cx="712585" cy="611517"/>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F314AC-0AC6-4074-A5E7-FC941C3D43C7}">
      <dsp:nvSpPr>
        <dsp:cNvPr id="0" name=""/>
        <dsp:cNvSpPr/>
      </dsp:nvSpPr>
      <dsp:spPr>
        <a:xfrm>
          <a:off x="0" y="4316740"/>
          <a:ext cx="7030387" cy="22152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latin typeface="Franklin Gothic Demi Cond" panose="020B0706030402020204" pitchFamily="34" charset="0"/>
            </a:rPr>
            <a:t>State institutions / Local government</a:t>
          </a:r>
          <a:endParaRPr lang="ru-RU" sz="2400" kern="1200" dirty="0">
            <a:latin typeface="Franklin Gothic Demi Cond" panose="020B0706030402020204" pitchFamily="34" charset="0"/>
          </a:endParaRPr>
        </a:p>
        <a:p>
          <a:pPr marL="171450" lvl="1" indent="-171450" algn="l" defTabSz="711200">
            <a:lnSpc>
              <a:spcPct val="90000"/>
            </a:lnSpc>
            <a:spcBef>
              <a:spcPct val="0"/>
            </a:spcBef>
            <a:spcAft>
              <a:spcPct val="15000"/>
            </a:spcAft>
            <a:buChar char="••"/>
          </a:pPr>
          <a:r>
            <a:rPr lang="en-US" sz="1600" kern="1200" dirty="0">
              <a:latin typeface="Franklin Gothic Medium Cond" panose="020B0606030402020204" pitchFamily="34" charset="0"/>
            </a:rPr>
            <a:t>Compliance with the requirements of regulations in the educational process</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kern="1200" dirty="0">
              <a:latin typeface="Franklin Gothic Medium Cond" panose="020B0606030402020204" pitchFamily="34" charset="0"/>
            </a:rPr>
            <a:t>Execution of </a:t>
          </a:r>
          <a:r>
            <a:rPr lang="en-US" sz="1600" kern="1200" dirty="0" smtClean="0">
              <a:latin typeface="Franklin Gothic Medium Cond" panose="020B0606030402020204" pitchFamily="34" charset="0"/>
            </a:rPr>
            <a:t>the government order for training of managers</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kern="1200" dirty="0">
              <a:latin typeface="Franklin Gothic Medium Cond" panose="020B0606030402020204" pitchFamily="34" charset="0"/>
            </a:rPr>
            <a:t>Training of highly </a:t>
          </a:r>
          <a:r>
            <a:rPr lang="en-US" sz="1600" kern="1200" dirty="0" smtClean="0">
              <a:latin typeface="Franklin Gothic Medium Cond" panose="020B0606030402020204" pitchFamily="34" charset="0"/>
            </a:rPr>
            <a:t>qualified </a:t>
          </a:r>
          <a:r>
            <a:rPr lang="en-US" sz="1600" kern="1200" dirty="0">
              <a:latin typeface="Franklin Gothic Medium Cond" panose="020B0606030402020204" pitchFamily="34" charset="0"/>
            </a:rPr>
            <a:t>citizens and removal of social tension</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kern="1200" dirty="0">
              <a:latin typeface="Franklin Gothic Medium Cond" panose="020B0606030402020204" pitchFamily="34" charset="0"/>
            </a:rPr>
            <a:t> Reducing unemployment</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kern="1200" dirty="0">
              <a:latin typeface="Franklin Gothic Medium Cond" panose="020B0606030402020204" pitchFamily="34" charset="0"/>
            </a:rPr>
            <a:t>Socialization of students</a:t>
          </a:r>
          <a:endParaRPr lang="ru-RU" sz="1600" kern="1200" dirty="0">
            <a:latin typeface="Franklin Gothic Medium Cond" panose="020B0606030402020204" pitchFamily="34" charset="0"/>
          </a:endParaRPr>
        </a:p>
      </dsp:txBody>
      <dsp:txXfrm>
        <a:off x="1551599" y="4316740"/>
        <a:ext cx="5478787" cy="2215276"/>
      </dsp:txXfrm>
    </dsp:sp>
    <dsp:sp modelId="{4137FE44-A2CC-4139-8D81-2166AA2F001A}">
      <dsp:nvSpPr>
        <dsp:cNvPr id="0" name=""/>
        <dsp:cNvSpPr/>
      </dsp:nvSpPr>
      <dsp:spPr>
        <a:xfrm>
          <a:off x="473643" y="4986847"/>
          <a:ext cx="749832" cy="875062"/>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9E7F7-66F1-497B-8A5A-EE09F679A109}">
      <dsp:nvSpPr>
        <dsp:cNvPr id="0" name=""/>
        <dsp:cNvSpPr/>
      </dsp:nvSpPr>
      <dsp:spPr>
        <a:xfrm rot="16200000">
          <a:off x="-1968465" y="2798495"/>
          <a:ext cx="4699992" cy="706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23390" bIns="0" numCol="1" spcCol="1270" anchor="t" anchorCtr="0">
          <a:noAutofit/>
        </a:bodyPr>
        <a:lstStyle/>
        <a:p>
          <a:pPr lvl="0" algn="r" defTabSz="1644650">
            <a:lnSpc>
              <a:spcPct val="90000"/>
            </a:lnSpc>
            <a:spcBef>
              <a:spcPct val="0"/>
            </a:spcBef>
            <a:spcAft>
              <a:spcPct val="35000"/>
            </a:spcAft>
          </a:pPr>
          <a:r>
            <a:rPr lang="en-US" sz="3700" kern="1200" dirty="0" smtClean="0">
              <a:solidFill>
                <a:schemeClr val="bg1"/>
              </a:solidFill>
            </a:rPr>
            <a:t>Indirect stakeholders</a:t>
          </a:r>
          <a:endParaRPr lang="ru-RU" sz="3700" kern="1200" dirty="0">
            <a:solidFill>
              <a:schemeClr val="bg1"/>
            </a:solidFill>
          </a:endParaRPr>
        </a:p>
      </dsp:txBody>
      <dsp:txXfrm>
        <a:off x="-1968465" y="2798495"/>
        <a:ext cx="4699992" cy="706836"/>
      </dsp:txXfrm>
    </dsp:sp>
    <dsp:sp modelId="{7B78FAE2-9497-44FC-8D05-E70FBDBBBA1C}">
      <dsp:nvSpPr>
        <dsp:cNvPr id="0" name=""/>
        <dsp:cNvSpPr/>
      </dsp:nvSpPr>
      <dsp:spPr>
        <a:xfrm>
          <a:off x="734948" y="532443"/>
          <a:ext cx="3520793" cy="5238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623390"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smtClean="0">
              <a:latin typeface="Franklin Gothic Medium Cond" panose="020B0606030402020204" pitchFamily="34" charset="0"/>
            </a:rPr>
            <a:t>Parents and relatives</a:t>
          </a:r>
          <a:endParaRPr lang="ru-RU" sz="2400" b="1" kern="1200" dirty="0">
            <a:latin typeface="Franklin Gothic Medium Cond" panose="020B0606030402020204" pitchFamily="34" charset="0"/>
          </a:endParaRPr>
        </a:p>
        <a:p>
          <a:pPr marL="342900" lvl="2"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Quality educational services with the possibility of quality employment</a:t>
          </a:r>
          <a:endParaRPr lang="ru-RU" sz="1600" kern="1200" dirty="0">
            <a:latin typeface="Franklin Gothic Medium Cond" panose="020B0606030402020204" pitchFamily="34" charset="0"/>
          </a:endParaRPr>
        </a:p>
        <a:p>
          <a:pPr marL="342900" lvl="2"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Prospects for the development of children, maintaining their physical and moral health</a:t>
          </a:r>
          <a:endParaRPr lang="ru-RU" sz="1600" kern="1200" dirty="0">
            <a:latin typeface="Franklin Gothic Medium Cond" panose="020B0606030402020204" pitchFamily="34" charset="0"/>
          </a:endParaRPr>
        </a:p>
        <a:p>
          <a:pPr marL="342900" lvl="2"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Student accommodation in a dormitory with normal conditions</a:t>
          </a:r>
          <a:endParaRPr lang="ru-RU" sz="1600" kern="1200" dirty="0">
            <a:latin typeface="Franklin Gothic Medium Cond" panose="020B0606030402020204" pitchFamily="34" charset="0"/>
          </a:endParaRPr>
        </a:p>
        <a:p>
          <a:pPr marL="228600" lvl="1" indent="-228600" algn="l" defTabSz="1066800">
            <a:lnSpc>
              <a:spcPct val="90000"/>
            </a:lnSpc>
            <a:spcBef>
              <a:spcPct val="0"/>
            </a:spcBef>
            <a:spcAft>
              <a:spcPct val="15000"/>
            </a:spcAft>
            <a:buChar char="••"/>
          </a:pPr>
          <a:r>
            <a:rPr lang="en-US" sz="2400" b="1" kern="1200" dirty="0" smtClean="0">
              <a:latin typeface="Franklin Gothic Medium Cond" panose="020B0606030402020204" pitchFamily="34" charset="0"/>
            </a:rPr>
            <a:t>Universities / </a:t>
          </a:r>
          <a:br>
            <a:rPr lang="en-US" sz="2400" b="1" kern="1200" dirty="0" smtClean="0">
              <a:latin typeface="Franklin Gothic Medium Cond" panose="020B0606030402020204" pitchFamily="34" charset="0"/>
            </a:rPr>
          </a:br>
          <a:r>
            <a:rPr lang="en-US" sz="2400" b="1" kern="1200" dirty="0" smtClean="0">
              <a:latin typeface="Franklin Gothic Medium Cond" panose="020B0606030402020204" pitchFamily="34" charset="0"/>
            </a:rPr>
            <a:t>Scientific institutions</a:t>
          </a:r>
          <a:endParaRPr lang="ru-RU" sz="2400" b="1" kern="1200" dirty="0">
            <a:latin typeface="Franklin Gothic Medium Cond" panose="020B0606030402020204" pitchFamily="34" charset="0"/>
          </a:endParaRPr>
        </a:p>
        <a:p>
          <a:pPr marL="342900" lvl="2"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Graduates as future professionals and employees </a:t>
          </a:r>
          <a:endParaRPr lang="ru-RU" sz="1600" kern="1200" dirty="0">
            <a:latin typeface="Franklin Gothic Medium Cond" panose="020B0606030402020204" pitchFamily="34" charset="0"/>
          </a:endParaRPr>
        </a:p>
        <a:p>
          <a:pPr marL="342900" lvl="2"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Graduates as applicants of PhD programs</a:t>
          </a:r>
          <a:endParaRPr lang="ru-RU" sz="1600" kern="1200" dirty="0">
            <a:latin typeface="Franklin Gothic Medium Cond" panose="020B0606030402020204" pitchFamily="34" charset="0"/>
          </a:endParaRPr>
        </a:p>
        <a:p>
          <a:pPr marL="228600" lvl="1" indent="-228600" algn="l" defTabSz="1066800">
            <a:lnSpc>
              <a:spcPct val="90000"/>
            </a:lnSpc>
            <a:spcBef>
              <a:spcPct val="0"/>
            </a:spcBef>
            <a:spcAft>
              <a:spcPct val="15000"/>
            </a:spcAft>
            <a:buChar char="••"/>
          </a:pPr>
          <a:r>
            <a:rPr lang="en-US" sz="2400" b="1" kern="1200" dirty="0" smtClean="0">
              <a:latin typeface="Franklin Gothic Medium Cond" panose="020B0606030402020204" pitchFamily="34" charset="0"/>
            </a:rPr>
            <a:t>NGO</a:t>
          </a:r>
          <a:endParaRPr lang="ru-RU" sz="2400" b="1" kern="1200" dirty="0">
            <a:latin typeface="Franklin Gothic Medium Cond" panose="020B0606030402020204" pitchFamily="34" charset="0"/>
          </a:endParaRPr>
        </a:p>
        <a:p>
          <a:pPr marL="342900" lvl="2"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Social partnership</a:t>
          </a:r>
          <a:endParaRPr lang="ru-RU" sz="1600" kern="1200" dirty="0">
            <a:latin typeface="Franklin Gothic Medium Cond" panose="020B0606030402020204" pitchFamily="34" charset="0"/>
          </a:endParaRPr>
        </a:p>
      </dsp:txBody>
      <dsp:txXfrm>
        <a:off x="734948" y="532443"/>
        <a:ext cx="3520793" cy="5238940"/>
      </dsp:txXfrm>
    </dsp:sp>
    <dsp:sp modelId="{6D3C52D5-4A58-4FF8-8435-15DC8DDAAEFA}">
      <dsp:nvSpPr>
        <dsp:cNvPr id="0" name=""/>
        <dsp:cNvSpPr/>
      </dsp:nvSpPr>
      <dsp:spPr>
        <a:xfrm>
          <a:off x="28112" y="254247"/>
          <a:ext cx="1413672" cy="642966"/>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8ED84-807E-405D-975F-A84CBAC3B25C}">
      <dsp:nvSpPr>
        <dsp:cNvPr id="0" name=""/>
        <dsp:cNvSpPr/>
      </dsp:nvSpPr>
      <dsp:spPr>
        <a:xfrm rot="5400000">
          <a:off x="6315674" y="-2657850"/>
          <a:ext cx="1183058" cy="65008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Head of the Department of Management</a:t>
          </a:r>
          <a:endParaRPr lang="ru-RU" sz="1600" b="1"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i="1" kern="1200"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Guarantor of the Master of management EP</a:t>
          </a:r>
          <a:endParaRPr lang="ru-RU" sz="1600" i="1"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Doctor of Economics, professor</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b="0" i="0" kern="1200" dirty="0" smtClean="0">
              <a:solidFill>
                <a:srgbClr val="0070C0"/>
              </a:solidFill>
              <a:latin typeface="Franklin Gothic Medium Cond" panose="020B0606030402020204" pitchFamily="34" charset="0"/>
            </a:rPr>
            <a:t>oleksandr.kundytskyy@lnu.edu.ua</a:t>
          </a:r>
          <a:endParaRPr lang="ru-RU" sz="1600" kern="1200" dirty="0">
            <a:solidFill>
              <a:srgbClr val="0070C0"/>
            </a:solidFill>
            <a:latin typeface="Franklin Gothic Medium Cond" panose="020B0606030402020204" pitchFamily="34" charset="0"/>
          </a:endParaRPr>
        </a:p>
      </dsp:txBody>
      <dsp:txXfrm rot="-5400000">
        <a:off x="3656755" y="58821"/>
        <a:ext cx="6443145" cy="1067554"/>
      </dsp:txXfrm>
    </dsp:sp>
    <dsp:sp modelId="{E85E7ED3-FB82-45CC-8BD8-E7E0F17E3A1C}">
      <dsp:nvSpPr>
        <dsp:cNvPr id="0" name=""/>
        <dsp:cNvSpPr/>
      </dsp:nvSpPr>
      <dsp:spPr>
        <a:xfrm>
          <a:off x="13586" y="34801"/>
          <a:ext cx="3656754" cy="8043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Oleksandr</a:t>
          </a:r>
          <a:r>
            <a:rPr lang="en-US" sz="2400" kern="1200" dirty="0" smtClean="0">
              <a:latin typeface="Franklin Gothic Demi Cond" panose="020B0706030402020204" pitchFamily="34" charset="0"/>
              <a:ea typeface="Arial Unicode MS" panose="020B0604020202020204" pitchFamily="34" charset="-128"/>
              <a:cs typeface="Arial Unicode MS" panose="020B0604020202020204" pitchFamily="34" charset="-128"/>
            </a:rPr>
            <a:t> </a:t>
          </a:r>
          <a:r>
            <a:rPr lang="en-US" sz="2400" kern="12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Kundytskyy</a:t>
          </a:r>
          <a:endParaRPr lang="ru-RU" sz="2400" kern="1200" dirty="0">
            <a:latin typeface="Franklin Gothic Demi Cond" panose="020B0706030402020204" pitchFamily="34" charset="0"/>
          </a:endParaRPr>
        </a:p>
      </dsp:txBody>
      <dsp:txXfrm>
        <a:off x="52850" y="74065"/>
        <a:ext cx="3578226" cy="725805"/>
      </dsp:txXfrm>
    </dsp:sp>
    <dsp:sp modelId="{495EDC4D-F174-4124-AEC7-2153815CA548}">
      <dsp:nvSpPr>
        <dsp:cNvPr id="0" name=""/>
        <dsp:cNvSpPr/>
      </dsp:nvSpPr>
      <dsp:spPr>
        <a:xfrm rot="5400000">
          <a:off x="6534789" y="-1627115"/>
          <a:ext cx="758331" cy="650725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Associate professor </a:t>
          </a:r>
          <a:r>
            <a:rPr lang="en-GB" sz="1600" kern="1200"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of the Department of Management</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PhD in Economics</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b="0" i="0" kern="1200" dirty="0" smtClean="0">
              <a:solidFill>
                <a:srgbClr val="0070C0"/>
              </a:solidFill>
              <a:latin typeface="Franklin Gothic Medium Cond" panose="020B0606030402020204" pitchFamily="34" charset="0"/>
            </a:rPr>
            <a:t>nataliya.chopko@lnu.edu.ua</a:t>
          </a:r>
          <a:endParaRPr lang="ru-RU" sz="1600" kern="1200" dirty="0">
            <a:solidFill>
              <a:srgbClr val="0070C0"/>
            </a:solidFill>
            <a:latin typeface="Franklin Gothic Medium Cond" panose="020B0606030402020204" pitchFamily="34" charset="0"/>
          </a:endParaRPr>
        </a:p>
      </dsp:txBody>
      <dsp:txXfrm rot="-5400000">
        <a:off x="3660329" y="1284364"/>
        <a:ext cx="6470233" cy="684293"/>
      </dsp:txXfrm>
    </dsp:sp>
    <dsp:sp modelId="{80B0E78D-3DDD-4F69-9F26-1348209DE06A}">
      <dsp:nvSpPr>
        <dsp:cNvPr id="0" name=""/>
        <dsp:cNvSpPr/>
      </dsp:nvSpPr>
      <dsp:spPr>
        <a:xfrm>
          <a:off x="0" y="1224344"/>
          <a:ext cx="3660329" cy="8043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Nataliya</a:t>
          </a:r>
          <a:r>
            <a:rPr lang="en-US" sz="2400" kern="1200" dirty="0" smtClean="0">
              <a:latin typeface="Franklin Gothic Demi Cond" panose="020B0706030402020204" pitchFamily="34" charset="0"/>
              <a:ea typeface="Arial Unicode MS" panose="020B0604020202020204" pitchFamily="34" charset="-128"/>
              <a:cs typeface="Arial Unicode MS" panose="020B0604020202020204" pitchFamily="34" charset="-128"/>
            </a:rPr>
            <a:t> </a:t>
          </a:r>
          <a:r>
            <a:rPr lang="en-US" sz="2400" kern="12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Chopko</a:t>
          </a:r>
          <a:endParaRPr lang="ru-RU" sz="2400" kern="1200" dirty="0">
            <a:latin typeface="Franklin Gothic Demi Cond" panose="020B0706030402020204" pitchFamily="34" charset="0"/>
          </a:endParaRPr>
        </a:p>
      </dsp:txBody>
      <dsp:txXfrm>
        <a:off x="39264" y="1263608"/>
        <a:ext cx="3581801" cy="725805"/>
      </dsp:txXfrm>
    </dsp:sp>
    <dsp:sp modelId="{7EA6E5D5-C146-4226-9395-185059F08BBA}">
      <dsp:nvSpPr>
        <dsp:cNvPr id="0" name=""/>
        <dsp:cNvSpPr/>
      </dsp:nvSpPr>
      <dsp:spPr>
        <a:xfrm rot="5400000">
          <a:off x="6534567" y="-782565"/>
          <a:ext cx="758775" cy="650725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Associate professor </a:t>
          </a:r>
          <a:r>
            <a:rPr lang="en-GB" sz="1600" kern="1200"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of the Department of Management</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PhD in Economics</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b="0" i="0" kern="1200" dirty="0" smtClean="0">
              <a:solidFill>
                <a:srgbClr val="0070C0"/>
              </a:solidFill>
              <a:latin typeface="Franklin Gothic Medium Cond" panose="020B0606030402020204" pitchFamily="34" charset="0"/>
            </a:rPr>
            <a:t>marta.goryn@lnu.edu.ua</a:t>
          </a:r>
          <a:endParaRPr lang="ru-RU" sz="1600" kern="1200" dirty="0">
            <a:solidFill>
              <a:srgbClr val="0070C0"/>
            </a:solidFill>
            <a:latin typeface="Franklin Gothic Medium Cond" panose="020B0606030402020204" pitchFamily="34" charset="0"/>
          </a:endParaRPr>
        </a:p>
      </dsp:txBody>
      <dsp:txXfrm rot="-5400000">
        <a:off x="3660329" y="2128713"/>
        <a:ext cx="6470212" cy="684695"/>
      </dsp:txXfrm>
    </dsp:sp>
    <dsp:sp modelId="{B6F00BB3-2FB6-47A8-A50A-559CFB8ECE31}">
      <dsp:nvSpPr>
        <dsp:cNvPr id="0" name=""/>
        <dsp:cNvSpPr/>
      </dsp:nvSpPr>
      <dsp:spPr>
        <a:xfrm>
          <a:off x="0" y="2068894"/>
          <a:ext cx="3660329" cy="8043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Franklin Gothic Demi Cond" panose="020B0706030402020204" pitchFamily="34" charset="0"/>
              <a:ea typeface="Arial Unicode MS" panose="020B0604020202020204" pitchFamily="34" charset="-128"/>
              <a:cs typeface="Arial Unicode MS" panose="020B0604020202020204" pitchFamily="34" charset="-128"/>
            </a:rPr>
            <a:t>Marta </a:t>
          </a:r>
          <a:r>
            <a:rPr lang="en-US" sz="2400" kern="12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Goryn</a:t>
          </a:r>
          <a:endParaRPr lang="ru-RU" sz="2400" kern="1200" dirty="0">
            <a:latin typeface="Franklin Gothic Demi Cond" panose="020B0706030402020204" pitchFamily="34" charset="0"/>
          </a:endParaRPr>
        </a:p>
      </dsp:txBody>
      <dsp:txXfrm>
        <a:off x="39264" y="2108158"/>
        <a:ext cx="3581801" cy="725805"/>
      </dsp:txXfrm>
    </dsp:sp>
    <dsp:sp modelId="{A8AFEA95-755B-4DFB-B1E7-5BB092D25A72}">
      <dsp:nvSpPr>
        <dsp:cNvPr id="0" name=""/>
        <dsp:cNvSpPr/>
      </dsp:nvSpPr>
      <dsp:spPr>
        <a:xfrm rot="5400000">
          <a:off x="6509606" y="84240"/>
          <a:ext cx="815053" cy="650089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Associate professor </a:t>
          </a:r>
          <a:r>
            <a:rPr lang="en-GB" sz="1600" kern="1200"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of the Department of Management</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PhD in Economics</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b="0" i="0" kern="1200" dirty="0" smtClean="0">
              <a:solidFill>
                <a:srgbClr val="0070C0"/>
              </a:solidFill>
              <a:latin typeface="Franklin Gothic Medium Cond" panose="020B0606030402020204" pitchFamily="34" charset="0"/>
            </a:rPr>
            <a:t>mariana.vyklyuk@lnu.edu.ua</a:t>
          </a:r>
          <a:endParaRPr lang="ru-RU" sz="1600" kern="1200" dirty="0">
            <a:solidFill>
              <a:srgbClr val="0070C0"/>
            </a:solidFill>
            <a:latin typeface="Franklin Gothic Medium Cond" panose="020B0606030402020204" pitchFamily="34" charset="0"/>
          </a:endParaRPr>
        </a:p>
      </dsp:txBody>
      <dsp:txXfrm rot="-5400000">
        <a:off x="3666684" y="2966950"/>
        <a:ext cx="6461109" cy="735477"/>
      </dsp:txXfrm>
    </dsp:sp>
    <dsp:sp modelId="{21113C22-69E5-4BBE-B8AA-3F309DD84518}">
      <dsp:nvSpPr>
        <dsp:cNvPr id="0" name=""/>
        <dsp:cNvSpPr/>
      </dsp:nvSpPr>
      <dsp:spPr>
        <a:xfrm>
          <a:off x="0" y="2918804"/>
          <a:ext cx="3656754" cy="8043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Franklin Gothic Demi Cond" panose="020B0706030402020204" pitchFamily="34" charset="0"/>
              <a:ea typeface="Arial Unicode MS" panose="020B0604020202020204" pitchFamily="34" charset="-128"/>
              <a:cs typeface="Arial Unicode MS" panose="020B0604020202020204" pitchFamily="34" charset="-128"/>
            </a:rPr>
            <a:t>Mariana </a:t>
          </a:r>
          <a:r>
            <a:rPr lang="en-US" sz="2400" kern="12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Vyklyuk</a:t>
          </a:r>
          <a:endParaRPr lang="ru-RU" sz="2400" kern="1200" dirty="0">
            <a:latin typeface="Franklin Gothic Demi Cond" panose="020B0706030402020204" pitchFamily="34" charset="0"/>
          </a:endParaRPr>
        </a:p>
      </dsp:txBody>
      <dsp:txXfrm>
        <a:off x="39264" y="2958068"/>
        <a:ext cx="3578226" cy="725805"/>
      </dsp:txXfrm>
    </dsp:sp>
    <dsp:sp modelId="{0416D35B-FF44-4DDA-826F-EB2E82BF45FD}">
      <dsp:nvSpPr>
        <dsp:cNvPr id="0" name=""/>
        <dsp:cNvSpPr/>
      </dsp:nvSpPr>
      <dsp:spPr>
        <a:xfrm rot="5400000">
          <a:off x="6525523" y="959846"/>
          <a:ext cx="776863" cy="650725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Associate professor </a:t>
          </a:r>
          <a:r>
            <a:rPr lang="en-GB" sz="1600" kern="1200"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of the Department of Management</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PhD in Economics</a:t>
          </a:r>
          <a:endParaRPr lang="ru-RU" sz="1600" kern="1200" dirty="0">
            <a:latin typeface="Franklin Gothic Medium Cond" panose="020B0606030402020204" pitchFamily="34" charset="0"/>
          </a:endParaRPr>
        </a:p>
        <a:p>
          <a:pPr marL="171450" lvl="1" indent="-171450" algn="l" defTabSz="711200">
            <a:lnSpc>
              <a:spcPct val="90000"/>
            </a:lnSpc>
            <a:spcBef>
              <a:spcPct val="0"/>
            </a:spcBef>
            <a:spcAft>
              <a:spcPct val="15000"/>
            </a:spcAft>
            <a:buChar char="••"/>
          </a:pPr>
          <a:r>
            <a:rPr lang="en-US" sz="1600" b="0" i="0" kern="1200" dirty="0" smtClean="0">
              <a:solidFill>
                <a:srgbClr val="0070C0"/>
              </a:solidFill>
              <a:latin typeface="Franklin Gothic Medium Cond" panose="020B0606030402020204" pitchFamily="34" charset="0"/>
            </a:rPr>
            <a:t>oksana.zhuk@lnu.edu.ua</a:t>
          </a:r>
          <a:endParaRPr lang="ru-RU" sz="1600" kern="1200" dirty="0">
            <a:solidFill>
              <a:srgbClr val="0070C0"/>
            </a:solidFill>
            <a:latin typeface="Franklin Gothic Medium Cond" panose="020B0606030402020204" pitchFamily="34" charset="0"/>
          </a:endParaRPr>
        </a:p>
      </dsp:txBody>
      <dsp:txXfrm rot="-5400000">
        <a:off x="3660329" y="3862964"/>
        <a:ext cx="6469329" cy="701017"/>
      </dsp:txXfrm>
    </dsp:sp>
    <dsp:sp modelId="{74A3F4DE-EEC9-4B1F-93BF-F156D9A76B70}">
      <dsp:nvSpPr>
        <dsp:cNvPr id="0" name=""/>
        <dsp:cNvSpPr/>
      </dsp:nvSpPr>
      <dsp:spPr>
        <a:xfrm>
          <a:off x="0" y="3768714"/>
          <a:ext cx="3660329" cy="8043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Franklin Gothic Demi Cond" panose="020B0706030402020204" pitchFamily="34" charset="0"/>
              <a:ea typeface="Arial Unicode MS" panose="020B0604020202020204" pitchFamily="34" charset="-128"/>
              <a:cs typeface="Arial Unicode MS" panose="020B0604020202020204" pitchFamily="34" charset="-128"/>
            </a:rPr>
            <a:t>Oksana </a:t>
          </a:r>
          <a:r>
            <a:rPr lang="en-US" sz="2400" kern="12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Zhuk</a:t>
          </a:r>
          <a:endParaRPr lang="ru-RU" sz="2400" kern="1200" dirty="0">
            <a:latin typeface="Franklin Gothic Demi Cond" panose="020B0706030402020204" pitchFamily="34" charset="0"/>
          </a:endParaRPr>
        </a:p>
      </dsp:txBody>
      <dsp:txXfrm>
        <a:off x="39264" y="3807978"/>
        <a:ext cx="3581801" cy="725805"/>
      </dsp:txXfrm>
    </dsp:sp>
    <dsp:sp modelId="{08B78F60-CCB5-4580-B88F-A5E160557A4A}">
      <dsp:nvSpPr>
        <dsp:cNvPr id="0" name=""/>
        <dsp:cNvSpPr/>
      </dsp:nvSpPr>
      <dsp:spPr>
        <a:xfrm rot="5400000">
          <a:off x="6525523" y="1776608"/>
          <a:ext cx="776863" cy="650725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Franklin Gothic Medium Cond" panose="020B0606030402020204" pitchFamily="34" charset="0"/>
            </a:rPr>
            <a:t>Assistant </a:t>
          </a:r>
          <a:r>
            <a:rPr lang="en-GB" sz="1600" kern="1200" dirty="0" smtClean="0">
              <a:latin typeface="Franklin Gothic Medium Cond" panose="020B0606030402020204" pitchFamily="34" charset="0"/>
              <a:ea typeface="Arial Unicode MS" panose="020B0604020202020204" pitchFamily="34" charset="-128"/>
              <a:cs typeface="Arial Unicode MS" panose="020B0604020202020204" pitchFamily="34" charset="-128"/>
            </a:rPr>
            <a:t>of the Department of Management</a:t>
          </a:r>
          <a:endParaRPr lang="ru-RU" sz="1600" kern="1200" dirty="0">
            <a:latin typeface="Franklin Gothic Demi" panose="020B0703020102020204" pitchFamily="34" charset="0"/>
          </a:endParaRPr>
        </a:p>
        <a:p>
          <a:pPr marL="171450" lvl="1" indent="-171450" algn="l" defTabSz="711200">
            <a:lnSpc>
              <a:spcPct val="90000"/>
            </a:lnSpc>
            <a:spcBef>
              <a:spcPct val="0"/>
            </a:spcBef>
            <a:spcAft>
              <a:spcPct val="15000"/>
            </a:spcAft>
            <a:buChar char="••"/>
          </a:pPr>
          <a:r>
            <a:rPr lang="en-US" sz="1600" b="0" i="0" kern="1200" dirty="0" smtClean="0">
              <a:solidFill>
                <a:srgbClr val="0070C0"/>
              </a:solidFill>
              <a:latin typeface="Franklin Gothic Medium Cond" panose="020B0606030402020204" pitchFamily="34" charset="0"/>
            </a:rPr>
            <a:t>lyubov.drozdovska@lnu.edu.ua</a:t>
          </a:r>
          <a:endParaRPr lang="ru-RU" sz="1600" kern="1200" dirty="0">
            <a:solidFill>
              <a:srgbClr val="0070C0"/>
            </a:solidFill>
            <a:latin typeface="Franklin Gothic Medium Cond" panose="020B0606030402020204" pitchFamily="34" charset="0"/>
          </a:endParaRPr>
        </a:p>
      </dsp:txBody>
      <dsp:txXfrm rot="-5400000">
        <a:off x="3660329" y="4679726"/>
        <a:ext cx="6469329" cy="701017"/>
      </dsp:txXfrm>
    </dsp:sp>
    <dsp:sp modelId="{C8E80548-08F7-49A4-9C0C-3F71C83D1D1F}">
      <dsp:nvSpPr>
        <dsp:cNvPr id="0" name=""/>
        <dsp:cNvSpPr/>
      </dsp:nvSpPr>
      <dsp:spPr>
        <a:xfrm>
          <a:off x="0" y="4613264"/>
          <a:ext cx="3660329" cy="8043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Liubov</a:t>
          </a:r>
          <a:r>
            <a:rPr lang="en-US" sz="2400" kern="1200" dirty="0" smtClean="0">
              <a:latin typeface="Franklin Gothic Demi Cond" panose="020B0706030402020204" pitchFamily="34" charset="0"/>
              <a:ea typeface="Arial Unicode MS" panose="020B0604020202020204" pitchFamily="34" charset="-128"/>
              <a:cs typeface="Arial Unicode MS" panose="020B0604020202020204" pitchFamily="34" charset="-128"/>
            </a:rPr>
            <a:t> </a:t>
          </a:r>
          <a:r>
            <a:rPr lang="en-US" sz="2400" kern="1200" dirty="0" err="1" smtClean="0">
              <a:latin typeface="Franklin Gothic Demi Cond" panose="020B0706030402020204" pitchFamily="34" charset="0"/>
              <a:ea typeface="Arial Unicode MS" panose="020B0604020202020204" pitchFamily="34" charset="-128"/>
              <a:cs typeface="Arial Unicode MS" panose="020B0604020202020204" pitchFamily="34" charset="-128"/>
            </a:rPr>
            <a:t>Drozdovska</a:t>
          </a:r>
          <a:endParaRPr lang="ru-RU" sz="2400" kern="1200" dirty="0">
            <a:latin typeface="Franklin Gothic Demi Cond" panose="020B0706030402020204" pitchFamily="34" charset="0"/>
          </a:endParaRPr>
        </a:p>
      </dsp:txBody>
      <dsp:txXfrm>
        <a:off x="39264" y="4652528"/>
        <a:ext cx="3581801" cy="72580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8D039EEE-7EC6-4802-9547-4A2E5BD32BA1}" type="datetimeFigureOut">
              <a:rPr lang="uk-UA" smtClean="0"/>
              <a:t>29.11.2021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E5D9D1-FC0F-4864-922B-A5B13AC374BD}" type="slidenum">
              <a:rPr lang="uk-UA" smtClean="0"/>
              <a:t>‹#›</a:t>
            </a:fld>
            <a:endParaRPr lang="uk-UA"/>
          </a:p>
        </p:txBody>
      </p:sp>
    </p:spTree>
    <p:extLst>
      <p:ext uri="{BB962C8B-B14F-4D97-AF65-F5344CB8AC3E}">
        <p14:creationId xmlns:p14="http://schemas.microsoft.com/office/powerpoint/2010/main" val="63039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D039EEE-7EC6-4802-9547-4A2E5BD32BA1}" type="datetimeFigureOut">
              <a:rPr lang="uk-UA" smtClean="0"/>
              <a:t>29.11.2021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E5D9D1-FC0F-4864-922B-A5B13AC374BD}" type="slidenum">
              <a:rPr lang="uk-UA" smtClean="0"/>
              <a:t>‹#›</a:t>
            </a:fld>
            <a:endParaRPr lang="uk-UA"/>
          </a:p>
        </p:txBody>
      </p:sp>
    </p:spTree>
    <p:extLst>
      <p:ext uri="{BB962C8B-B14F-4D97-AF65-F5344CB8AC3E}">
        <p14:creationId xmlns:p14="http://schemas.microsoft.com/office/powerpoint/2010/main" val="165341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D039EEE-7EC6-4802-9547-4A2E5BD32BA1}" type="datetimeFigureOut">
              <a:rPr lang="uk-UA" smtClean="0"/>
              <a:t>29.11.2021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E5D9D1-FC0F-4864-922B-A5B13AC374BD}" type="slidenum">
              <a:rPr lang="uk-UA" smtClean="0"/>
              <a:t>‹#›</a:t>
            </a:fld>
            <a:endParaRPr lang="uk-UA"/>
          </a:p>
        </p:txBody>
      </p:sp>
    </p:spTree>
    <p:extLst>
      <p:ext uri="{BB962C8B-B14F-4D97-AF65-F5344CB8AC3E}">
        <p14:creationId xmlns:p14="http://schemas.microsoft.com/office/powerpoint/2010/main" val="369283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D039EEE-7EC6-4802-9547-4A2E5BD32BA1}" type="datetimeFigureOut">
              <a:rPr lang="uk-UA" smtClean="0"/>
              <a:t>29.11.2021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E5D9D1-FC0F-4864-922B-A5B13AC374BD}" type="slidenum">
              <a:rPr lang="uk-UA" smtClean="0"/>
              <a:t>‹#›</a:t>
            </a:fld>
            <a:endParaRPr lang="uk-UA"/>
          </a:p>
        </p:txBody>
      </p:sp>
    </p:spTree>
    <p:extLst>
      <p:ext uri="{BB962C8B-B14F-4D97-AF65-F5344CB8AC3E}">
        <p14:creationId xmlns:p14="http://schemas.microsoft.com/office/powerpoint/2010/main" val="387672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D039EEE-7EC6-4802-9547-4A2E5BD32BA1}" type="datetimeFigureOut">
              <a:rPr lang="uk-UA" smtClean="0"/>
              <a:t>29.11.2021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DE5D9D1-FC0F-4864-922B-A5B13AC374BD}" type="slidenum">
              <a:rPr lang="uk-UA" smtClean="0"/>
              <a:t>‹#›</a:t>
            </a:fld>
            <a:endParaRPr lang="uk-UA"/>
          </a:p>
        </p:txBody>
      </p:sp>
    </p:spTree>
    <p:extLst>
      <p:ext uri="{BB962C8B-B14F-4D97-AF65-F5344CB8AC3E}">
        <p14:creationId xmlns:p14="http://schemas.microsoft.com/office/powerpoint/2010/main" val="214395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8D039EEE-7EC6-4802-9547-4A2E5BD32BA1}" type="datetimeFigureOut">
              <a:rPr lang="uk-UA" smtClean="0"/>
              <a:t>29.11.2021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DE5D9D1-FC0F-4864-922B-A5B13AC374BD}" type="slidenum">
              <a:rPr lang="uk-UA" smtClean="0"/>
              <a:t>‹#›</a:t>
            </a:fld>
            <a:endParaRPr lang="uk-UA"/>
          </a:p>
        </p:txBody>
      </p:sp>
    </p:spTree>
    <p:extLst>
      <p:ext uri="{BB962C8B-B14F-4D97-AF65-F5344CB8AC3E}">
        <p14:creationId xmlns:p14="http://schemas.microsoft.com/office/powerpoint/2010/main" val="16043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8D039EEE-7EC6-4802-9547-4A2E5BD32BA1}" type="datetimeFigureOut">
              <a:rPr lang="uk-UA" smtClean="0"/>
              <a:t>29.11.2021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DE5D9D1-FC0F-4864-922B-A5B13AC374BD}" type="slidenum">
              <a:rPr lang="uk-UA" smtClean="0"/>
              <a:t>‹#›</a:t>
            </a:fld>
            <a:endParaRPr lang="uk-UA"/>
          </a:p>
        </p:txBody>
      </p:sp>
    </p:spTree>
    <p:extLst>
      <p:ext uri="{BB962C8B-B14F-4D97-AF65-F5344CB8AC3E}">
        <p14:creationId xmlns:p14="http://schemas.microsoft.com/office/powerpoint/2010/main" val="243611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8D039EEE-7EC6-4802-9547-4A2E5BD32BA1}" type="datetimeFigureOut">
              <a:rPr lang="uk-UA" smtClean="0"/>
              <a:t>29.11.2021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DE5D9D1-FC0F-4864-922B-A5B13AC374BD}" type="slidenum">
              <a:rPr lang="uk-UA" smtClean="0"/>
              <a:t>‹#›</a:t>
            </a:fld>
            <a:endParaRPr lang="uk-UA"/>
          </a:p>
        </p:txBody>
      </p:sp>
    </p:spTree>
    <p:extLst>
      <p:ext uri="{BB962C8B-B14F-4D97-AF65-F5344CB8AC3E}">
        <p14:creationId xmlns:p14="http://schemas.microsoft.com/office/powerpoint/2010/main" val="381965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D039EEE-7EC6-4802-9547-4A2E5BD32BA1}" type="datetimeFigureOut">
              <a:rPr lang="uk-UA" smtClean="0"/>
              <a:t>29.11.2021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DE5D9D1-FC0F-4864-922B-A5B13AC374BD}" type="slidenum">
              <a:rPr lang="uk-UA" smtClean="0"/>
              <a:t>‹#›</a:t>
            </a:fld>
            <a:endParaRPr lang="uk-UA"/>
          </a:p>
        </p:txBody>
      </p:sp>
    </p:spTree>
    <p:extLst>
      <p:ext uri="{BB962C8B-B14F-4D97-AF65-F5344CB8AC3E}">
        <p14:creationId xmlns:p14="http://schemas.microsoft.com/office/powerpoint/2010/main" val="65303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D039EEE-7EC6-4802-9547-4A2E5BD32BA1}" type="datetimeFigureOut">
              <a:rPr lang="uk-UA" smtClean="0"/>
              <a:t>29.11.2021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DE5D9D1-FC0F-4864-922B-A5B13AC374BD}" type="slidenum">
              <a:rPr lang="uk-UA" smtClean="0"/>
              <a:t>‹#›</a:t>
            </a:fld>
            <a:endParaRPr lang="uk-UA"/>
          </a:p>
        </p:txBody>
      </p:sp>
    </p:spTree>
    <p:extLst>
      <p:ext uri="{BB962C8B-B14F-4D97-AF65-F5344CB8AC3E}">
        <p14:creationId xmlns:p14="http://schemas.microsoft.com/office/powerpoint/2010/main" val="305001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D039EEE-7EC6-4802-9547-4A2E5BD32BA1}" type="datetimeFigureOut">
              <a:rPr lang="uk-UA" smtClean="0"/>
              <a:t>29.11.2021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DE5D9D1-FC0F-4864-922B-A5B13AC374BD}" type="slidenum">
              <a:rPr lang="uk-UA" smtClean="0"/>
              <a:t>‹#›</a:t>
            </a:fld>
            <a:endParaRPr lang="uk-UA"/>
          </a:p>
        </p:txBody>
      </p:sp>
    </p:spTree>
    <p:extLst>
      <p:ext uri="{BB962C8B-B14F-4D97-AF65-F5344CB8AC3E}">
        <p14:creationId xmlns:p14="http://schemas.microsoft.com/office/powerpoint/2010/main" val="165431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39EEE-7EC6-4802-9547-4A2E5BD32BA1}" type="datetimeFigureOut">
              <a:rPr lang="uk-UA" smtClean="0"/>
              <a:t>29.11.2021</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5D9D1-FC0F-4864-922B-A5B13AC374BD}" type="slidenum">
              <a:rPr lang="uk-UA" smtClean="0"/>
              <a:t>‹#›</a:t>
            </a:fld>
            <a:endParaRPr lang="uk-UA"/>
          </a:p>
        </p:txBody>
      </p:sp>
    </p:spTree>
    <p:extLst>
      <p:ext uri="{BB962C8B-B14F-4D97-AF65-F5344CB8AC3E}">
        <p14:creationId xmlns:p14="http://schemas.microsoft.com/office/powerpoint/2010/main" val="213952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 y="0"/>
            <a:ext cx="1030313" cy="873457"/>
          </a:xfrm>
          <a:prstGeom prst="rect">
            <a:avLst/>
          </a:prstGeom>
        </p:spPr>
      </p:pic>
      <p:pic>
        <p:nvPicPr>
          <p:cNvPr id="5" name="Рисунок 4"/>
          <p:cNvPicPr>
            <a:picLocks noChangeAspect="1"/>
          </p:cNvPicPr>
          <p:nvPr/>
        </p:nvPicPr>
        <p:blipFill>
          <a:blip r:embed="rId3"/>
          <a:stretch>
            <a:fillRect/>
          </a:stretch>
        </p:blipFill>
        <p:spPr>
          <a:xfrm>
            <a:off x="1043435" y="15934"/>
            <a:ext cx="8309568" cy="871804"/>
          </a:xfrm>
          <a:prstGeom prst="rect">
            <a:avLst/>
          </a:prstGeom>
        </p:spPr>
      </p:pic>
      <p:sp>
        <p:nvSpPr>
          <p:cNvPr id="7" name="Прямокутник 1"/>
          <p:cNvSpPr/>
          <p:nvPr/>
        </p:nvSpPr>
        <p:spPr>
          <a:xfrm>
            <a:off x="1030310" y="1314603"/>
            <a:ext cx="9969786" cy="2565639"/>
          </a:xfrm>
          <a:prstGeom prst="rect">
            <a:avLst/>
          </a:prstGeom>
        </p:spPr>
        <p:txBody>
          <a:bodyPr wrap="square">
            <a:spAutoFit/>
          </a:bodyPr>
          <a:lstStyle/>
          <a:p>
            <a:pPr algn="ctr">
              <a:lnSpc>
                <a:spcPct val="107000"/>
              </a:lnSpc>
              <a:spcBef>
                <a:spcPts val="600"/>
              </a:spcBef>
              <a:spcAft>
                <a:spcPts val="800"/>
              </a:spcAft>
            </a:pPr>
            <a:r>
              <a:rPr lang="uk-UA" sz="1050" b="1"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Bef>
                <a:spcPts val="600"/>
              </a:spcBef>
              <a:spcAft>
                <a:spcPts val="800"/>
              </a:spcAft>
            </a:pPr>
            <a:r>
              <a:rPr lang="en-US" sz="4400" b="1" dirty="0" smtClean="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MANAGEMENT</a:t>
            </a:r>
            <a:r>
              <a:rPr lang="en-US" sz="4000" b="1" dirty="0" smtClean="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 </a:t>
            </a:r>
            <a:br>
              <a:rPr lang="en-US" sz="4000" b="1" dirty="0" smtClean="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br>
            <a:r>
              <a:rPr lang="en-US" sz="3600" b="1" dirty="0" smtClean="0">
                <a:solidFill>
                  <a:srgbClr val="C00000"/>
                </a:solidFill>
                <a:latin typeface="Arial Black" panose="020B0A04020102020204" pitchFamily="34" charset="0"/>
                <a:ea typeface="Times New Roman" panose="02020603050405020304" pitchFamily="18" charset="0"/>
                <a:cs typeface="Times New Roman" panose="02020603050405020304" pitchFamily="18" charset="0"/>
              </a:rPr>
              <a:t>MASTER’S EDUCATIONAL PROGRAM</a:t>
            </a:r>
          </a:p>
          <a:p>
            <a:pPr algn="ctr">
              <a:lnSpc>
                <a:spcPct val="107000"/>
              </a:lnSpc>
              <a:spcBef>
                <a:spcPts val="600"/>
              </a:spcBef>
              <a:spcAft>
                <a:spcPts val="800"/>
              </a:spcAft>
            </a:pPr>
            <a:r>
              <a:rPr lang="de-DE" dirty="0" smtClean="0">
                <a:latin typeface="Arial Unicode MS" panose="020B0604020202020204" pitchFamily="34" charset="-128"/>
                <a:ea typeface="Arial Unicode MS" panose="020B0604020202020204" pitchFamily="34" charset="-128"/>
                <a:cs typeface="Arial Unicode MS" panose="020B0604020202020204" pitchFamily="34" charset="-128"/>
              </a:rPr>
              <a:t>IMPROVING </a:t>
            </a:r>
            <a:r>
              <a:rPr lang="uk-UA" dirty="0" smtClean="0">
                <a:latin typeface="Arial Unicode MS" panose="020B0604020202020204" pitchFamily="34" charset="-128"/>
                <a:ea typeface="Arial Unicode MS" panose="020B0604020202020204" pitchFamily="34" charset="-128"/>
                <a:cs typeface="Arial Unicode MS" panose="020B0604020202020204" pitchFamily="34" charset="-128"/>
              </a:rPr>
              <a:t>CONCEPT GUTT.INUP.</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1.10</a:t>
            </a:r>
            <a:endParaRPr lang="uk-UA"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ct val="107000"/>
              </a:lnSpc>
              <a:spcBef>
                <a:spcPts val="600"/>
              </a:spcBef>
              <a:spcAft>
                <a:spcPts val="800"/>
              </a:spcAft>
            </a:pPr>
            <a:endParaRPr lang="uk-UA" sz="9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p:cNvPicPr>
            <a:picLocks noChangeAspect="1"/>
          </p:cNvPicPr>
          <p:nvPr/>
        </p:nvPicPr>
        <p:blipFill>
          <a:blip r:embed="rId4"/>
          <a:stretch>
            <a:fillRect/>
          </a:stretch>
        </p:blipFill>
        <p:spPr>
          <a:xfrm>
            <a:off x="1805940" y="5703462"/>
            <a:ext cx="5418314" cy="963251"/>
          </a:xfrm>
          <a:prstGeom prst="rect">
            <a:avLst/>
          </a:prstGeom>
        </p:spPr>
      </p:pic>
      <p:pic>
        <p:nvPicPr>
          <p:cNvPr id="10"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1911" y="5950424"/>
            <a:ext cx="1670715" cy="716289"/>
          </a:xfrm>
          <a:prstGeom prst="rect">
            <a:avLst/>
          </a:prstGeom>
        </p:spPr>
      </p:pic>
      <p:sp>
        <p:nvSpPr>
          <p:cNvPr id="12" name="TextBox 11"/>
          <p:cNvSpPr txBox="1"/>
          <p:nvPr/>
        </p:nvSpPr>
        <p:spPr>
          <a:xfrm>
            <a:off x="7962213" y="3880242"/>
            <a:ext cx="2225289" cy="1569660"/>
          </a:xfrm>
          <a:prstGeom prst="rect">
            <a:avLst/>
          </a:prstGeom>
          <a:noFill/>
        </p:spPr>
        <p:txBody>
          <a:bodyPr wrap="none" rtlCol="0">
            <a:spAutoFit/>
          </a:bodyPr>
          <a:lstStyle/>
          <a:p>
            <a:r>
              <a:rPr lang="en-US"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Oleksandr</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Kundytskyy</a:t>
            </a:r>
            <a:endParaRPr lang="uk-UA"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Nataliya</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Chopko</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Marta </a:t>
            </a:r>
            <a:r>
              <a:rPr 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Goryn</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Mariana </a:t>
            </a:r>
            <a:r>
              <a:rPr lang="en-US"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Vyklyuk</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Oksana </a:t>
            </a:r>
            <a:r>
              <a:rPr lang="en-US"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Zhuk</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Liubov</a:t>
            </a: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smtClean="0">
                <a:latin typeface="Arial Unicode MS" panose="020B0604020202020204" pitchFamily="34" charset="-128"/>
                <a:ea typeface="Arial Unicode MS" panose="020B0604020202020204" pitchFamily="34" charset="-128"/>
                <a:cs typeface="Arial Unicode MS" panose="020B0604020202020204" pitchFamily="34" charset="-128"/>
              </a:rPr>
              <a:t>Drozdovska</a:t>
            </a: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45765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70C0"/>
                </a:solidFill>
                <a:latin typeface="Franklin Gothic Demi Cond" panose="020B0706030402020204" pitchFamily="34" charset="0"/>
              </a:rPr>
              <a:t>Results of the stakeholder survey</a:t>
            </a:r>
            <a:r>
              <a:rPr lang="en-US" b="1" dirty="0" smtClean="0">
                <a:solidFill>
                  <a:srgbClr val="0070C0"/>
                </a:solidFill>
                <a:latin typeface="Franklin Gothic Demi Cond" panose="020B0706030402020204" pitchFamily="34" charset="0"/>
              </a:rPr>
              <a:t>: </a:t>
            </a:r>
            <a:r>
              <a:rPr lang="en-US" dirty="0" smtClean="0">
                <a:solidFill>
                  <a:srgbClr val="0070C0"/>
                </a:solidFill>
                <a:latin typeface="Franklin Gothic Demi Cond" panose="020B0706030402020204" pitchFamily="34" charset="0"/>
              </a:rPr>
              <a:t>employers</a:t>
            </a:r>
            <a:endParaRPr lang="uk-UA"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graphicFrame>
        <p:nvGraphicFramePr>
          <p:cNvPr id="5" name="Диаграмма 4"/>
          <p:cNvGraphicFramePr/>
          <p:nvPr>
            <p:extLst>
              <p:ext uri="{D42A27DB-BD31-4B8C-83A1-F6EECF244321}">
                <p14:modId xmlns:p14="http://schemas.microsoft.com/office/powerpoint/2010/main" val="1175944360"/>
              </p:ext>
            </p:extLst>
          </p:nvPr>
        </p:nvGraphicFramePr>
        <p:xfrm>
          <a:off x="299804" y="1379095"/>
          <a:ext cx="11632366" cy="5171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7549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70C0"/>
                </a:solidFill>
                <a:latin typeface="Franklin Gothic Demi Cond" panose="020B0706030402020204" pitchFamily="34" charset="0"/>
              </a:rPr>
              <a:t>Results of the stakeholder survey</a:t>
            </a:r>
            <a:r>
              <a:rPr lang="en-US" b="1" dirty="0" smtClean="0">
                <a:solidFill>
                  <a:srgbClr val="0070C0"/>
                </a:solidFill>
                <a:latin typeface="Franklin Gothic Demi Cond" panose="020B0706030402020204" pitchFamily="34" charset="0"/>
              </a:rPr>
              <a:t>: </a:t>
            </a:r>
            <a:r>
              <a:rPr lang="en-US" dirty="0" smtClean="0">
                <a:solidFill>
                  <a:srgbClr val="0070C0"/>
                </a:solidFill>
                <a:latin typeface="Franklin Gothic Demi Cond" panose="020B0706030402020204" pitchFamily="34" charset="0"/>
              </a:rPr>
              <a:t>employers</a:t>
            </a:r>
            <a:endParaRPr lang="uk-UA"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graphicFrame>
        <p:nvGraphicFramePr>
          <p:cNvPr id="5" name="Диаграмма 4"/>
          <p:cNvGraphicFramePr/>
          <p:nvPr>
            <p:extLst>
              <p:ext uri="{D42A27DB-BD31-4B8C-83A1-F6EECF244321}">
                <p14:modId xmlns:p14="http://schemas.microsoft.com/office/powerpoint/2010/main" val="2484178045"/>
              </p:ext>
            </p:extLst>
          </p:nvPr>
        </p:nvGraphicFramePr>
        <p:xfrm>
          <a:off x="299804" y="1379095"/>
          <a:ext cx="11632366" cy="5171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4030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70C0"/>
                </a:solidFill>
                <a:latin typeface="Franklin Gothic Demi Cond" panose="020B0706030402020204" pitchFamily="34" charset="0"/>
              </a:rPr>
              <a:t>Results of the stakeholder survey: </a:t>
            </a:r>
            <a:r>
              <a:rPr lang="en-US" b="1" dirty="0" smtClean="0">
                <a:solidFill>
                  <a:srgbClr val="0070C0"/>
                </a:solidFill>
                <a:latin typeface="Franklin Gothic Demi Cond" panose="020B0706030402020204" pitchFamily="34" charset="0"/>
              </a:rPr>
              <a:t/>
            </a:r>
            <a:br>
              <a:rPr lang="en-US" b="1" dirty="0" smtClean="0">
                <a:solidFill>
                  <a:srgbClr val="0070C0"/>
                </a:solidFill>
                <a:latin typeface="Franklin Gothic Demi Cond" panose="020B0706030402020204" pitchFamily="34" charset="0"/>
              </a:rPr>
            </a:br>
            <a:r>
              <a:rPr lang="en-US" dirty="0" smtClean="0">
                <a:solidFill>
                  <a:srgbClr val="0070C0"/>
                </a:solidFill>
                <a:latin typeface="Franklin Gothic Demi Cond" panose="020B0706030402020204" pitchFamily="34" charset="0"/>
              </a:rPr>
              <a:t>employer’s </a:t>
            </a:r>
            <a:r>
              <a:rPr lang="en-US" b="1" dirty="0" smtClean="0">
                <a:solidFill>
                  <a:srgbClr val="0070C0"/>
                </a:solidFill>
                <a:latin typeface="Franklin Gothic Medium Cond" panose="020B0606030402020204" pitchFamily="34" charset="0"/>
              </a:rPr>
              <a:t>suggestions</a:t>
            </a:r>
            <a:endParaRPr lang="uk-UA" dirty="0"/>
          </a:p>
        </p:txBody>
      </p:sp>
      <p:sp>
        <p:nvSpPr>
          <p:cNvPr id="3" name="Объект 2"/>
          <p:cNvSpPr>
            <a:spLocks noGrp="1"/>
          </p:cNvSpPr>
          <p:nvPr>
            <p:ph idx="1"/>
          </p:nvPr>
        </p:nvSpPr>
        <p:spPr/>
        <p:txBody>
          <a:bodyPr>
            <a:normAutofit/>
          </a:bodyPr>
          <a:lstStyle/>
          <a:p>
            <a:pPr algn="just"/>
            <a:r>
              <a:rPr lang="en-US" sz="2400" dirty="0" smtClean="0">
                <a:latin typeface="Franklin Gothic Medium Cond" panose="020B0606030402020204" pitchFamily="34" charset="0"/>
              </a:rPr>
              <a:t>To pay </a:t>
            </a:r>
            <a:r>
              <a:rPr lang="en-US" sz="2400" dirty="0">
                <a:latin typeface="Franklin Gothic Medium Cond" panose="020B0606030402020204" pitchFamily="34" charset="0"/>
              </a:rPr>
              <a:t>attention to </a:t>
            </a:r>
            <a:r>
              <a:rPr lang="en-US" sz="2400" dirty="0" smtClean="0">
                <a:latin typeface="Franklin Gothic Medium Cond" panose="020B0606030402020204" pitchFamily="34" charset="0"/>
              </a:rPr>
              <a:t>the </a:t>
            </a:r>
            <a:r>
              <a:rPr lang="en-US" sz="2400" dirty="0">
                <a:latin typeface="Franklin Gothic Medium Cond" panose="020B0606030402020204" pitchFamily="34" charset="0"/>
              </a:rPr>
              <a:t>ability to analyze and make </a:t>
            </a:r>
            <a:r>
              <a:rPr lang="en-US" sz="2400" dirty="0" smtClean="0">
                <a:latin typeface="Franklin Gothic Medium Cond" panose="020B0606030402020204" pitchFamily="34" charset="0"/>
              </a:rPr>
              <a:t>decisions, to </a:t>
            </a:r>
            <a:r>
              <a:rPr lang="en-US" sz="2400" dirty="0">
                <a:latin typeface="Franklin Gothic Medium Cond" panose="020B0606030402020204" pitchFamily="34" charset="0"/>
              </a:rPr>
              <a:t>work in a team, preparation of </a:t>
            </a:r>
            <a:r>
              <a:rPr lang="en-US" sz="2400" dirty="0" smtClean="0">
                <a:latin typeface="Franklin Gothic Medium Cond" panose="020B0606030402020204" pitchFamily="34" charset="0"/>
              </a:rPr>
              <a:t>public </a:t>
            </a:r>
            <a:r>
              <a:rPr lang="en-US" sz="2400" dirty="0">
                <a:latin typeface="Franklin Gothic Medium Cond" panose="020B0606030402020204" pitchFamily="34" charset="0"/>
              </a:rPr>
              <a:t>speeches, work at the junction of different professional activities, digital </a:t>
            </a:r>
            <a:r>
              <a:rPr lang="en-US" sz="2400" dirty="0" smtClean="0">
                <a:latin typeface="Franklin Gothic Medium Cond" panose="020B0606030402020204" pitchFamily="34" charset="0"/>
              </a:rPr>
              <a:t>literacy</a:t>
            </a:r>
          </a:p>
          <a:p>
            <a:pPr algn="just"/>
            <a:r>
              <a:rPr lang="en-US" sz="2400" dirty="0" smtClean="0">
                <a:latin typeface="Franklin Gothic Medium Cond" panose="020B0606030402020204" pitchFamily="34" charset="0"/>
              </a:rPr>
              <a:t>More practical </a:t>
            </a:r>
            <a:r>
              <a:rPr lang="en-US" sz="2400" dirty="0">
                <a:latin typeface="Franklin Gothic Medium Cond" panose="020B0606030402020204" pitchFamily="34" charset="0"/>
              </a:rPr>
              <a:t>training </a:t>
            </a:r>
            <a:endParaRPr lang="en-US" sz="2400" dirty="0" smtClean="0">
              <a:latin typeface="Franklin Gothic Medium Cond" panose="020B0606030402020204" pitchFamily="34" charset="0"/>
            </a:endParaRPr>
          </a:p>
          <a:p>
            <a:pPr algn="just"/>
            <a:r>
              <a:rPr lang="en-US" sz="2400" dirty="0" smtClean="0">
                <a:latin typeface="Franklin Gothic Medium Cond" panose="020B0606030402020204" pitchFamily="34" charset="0"/>
              </a:rPr>
              <a:t>To </a:t>
            </a:r>
            <a:r>
              <a:rPr lang="en-US" sz="2400" dirty="0">
                <a:latin typeface="Franklin Gothic Medium Cond" panose="020B0606030402020204" pitchFamily="34" charset="0"/>
              </a:rPr>
              <a:t>eliminate general disciplines (theory of change, scientific seminar) and disciplines that do not significantly affect the formation of the manager (environmental safety management, strategic leadership in a changing environment, methodology and organization of research) </a:t>
            </a:r>
            <a:endParaRPr lang="en-US" sz="2400" dirty="0" smtClean="0">
              <a:latin typeface="Franklin Gothic Medium Cond" panose="020B0606030402020204" pitchFamily="34" charset="0"/>
            </a:endParaRPr>
          </a:p>
          <a:p>
            <a:pPr algn="just"/>
            <a:r>
              <a:rPr lang="en-US" sz="2400" dirty="0" smtClean="0">
                <a:latin typeface="Franklin Gothic Medium Cond" panose="020B0606030402020204" pitchFamily="34" charset="0"/>
              </a:rPr>
              <a:t>To </a:t>
            </a:r>
            <a:r>
              <a:rPr lang="en-US" sz="2400" dirty="0">
                <a:latin typeface="Franklin Gothic Medium Cond" panose="020B0606030402020204" pitchFamily="34" charset="0"/>
              </a:rPr>
              <a:t>continue the study of a foreign language, </a:t>
            </a:r>
            <a:r>
              <a:rPr lang="en-US" sz="2400" dirty="0" smtClean="0">
                <a:latin typeface="Franklin Gothic Medium Cond" panose="020B0606030402020204" pitchFamily="34" charset="0"/>
              </a:rPr>
              <a:t>to</a:t>
            </a:r>
            <a:r>
              <a:rPr lang="uk-UA" sz="2400" dirty="0" smtClean="0">
                <a:latin typeface="Franklin Gothic Medium Cond" panose="020B0606030402020204" pitchFamily="34" charset="0"/>
              </a:rPr>
              <a:t> </a:t>
            </a:r>
            <a:r>
              <a:rPr lang="en-US" sz="2400" dirty="0" smtClean="0">
                <a:latin typeface="Franklin Gothic Medium Cond" panose="020B0606030402020204" pitchFamily="34" charset="0"/>
              </a:rPr>
              <a:t>implement </a:t>
            </a:r>
            <a:r>
              <a:rPr lang="en-US" sz="2400" dirty="0">
                <a:latin typeface="Franklin Gothic Medium Cond" panose="020B0606030402020204" pitchFamily="34" charset="0"/>
              </a:rPr>
              <a:t>the study of international management, globalization economy, work with applied computer programs, the basics of </a:t>
            </a:r>
            <a:r>
              <a:rPr lang="en-US" sz="2400" dirty="0" smtClean="0">
                <a:latin typeface="Franklin Gothic Medium Cond" panose="020B0606030402020204" pitchFamily="34" charset="0"/>
              </a:rPr>
              <a:t>SMM </a:t>
            </a:r>
            <a:endParaRPr lang="en-US" sz="2400" dirty="0">
              <a:latin typeface="Franklin Gothic Medium Cond" panose="020B0606030402020204" pitchFamily="34"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spTree>
    <p:extLst>
      <p:ext uri="{BB962C8B-B14F-4D97-AF65-F5344CB8AC3E}">
        <p14:creationId xmlns:p14="http://schemas.microsoft.com/office/powerpoint/2010/main" val="1769142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132404637"/>
              </p:ext>
            </p:extLst>
          </p:nvPr>
        </p:nvGraphicFramePr>
        <p:xfrm>
          <a:off x="0" y="-69148"/>
          <a:ext cx="12191999" cy="6439554"/>
        </p:xfrm>
        <a:graphic>
          <a:graphicData uri="http://schemas.openxmlformats.org/drawingml/2006/table">
            <a:tbl>
              <a:tblPr firstRow="1" firstCol="1" bandRow="1">
                <a:tableStyleId>{5C22544A-7EE6-4342-B048-85BDC9FD1C3A}</a:tableStyleId>
              </a:tblPr>
              <a:tblGrid>
                <a:gridCol w="5091024">
                  <a:extLst>
                    <a:ext uri="{9D8B030D-6E8A-4147-A177-3AD203B41FA5}">
                      <a16:colId xmlns:a16="http://schemas.microsoft.com/office/drawing/2014/main" val="4164905918"/>
                    </a:ext>
                  </a:extLst>
                </a:gridCol>
                <a:gridCol w="7100975">
                  <a:extLst>
                    <a:ext uri="{9D8B030D-6E8A-4147-A177-3AD203B41FA5}">
                      <a16:colId xmlns:a16="http://schemas.microsoft.com/office/drawing/2014/main" val="1965140860"/>
                    </a:ext>
                  </a:extLst>
                </a:gridCol>
              </a:tblGrid>
              <a:tr h="3313557">
                <a:tc>
                  <a:txBody>
                    <a:bodyPr/>
                    <a:lstStyle/>
                    <a:p>
                      <a:pPr marL="0" marR="0" lvl="0" indent="450215" algn="ctr" defTabSz="914400" rtl="0" eaLnBrk="1" fontAlgn="auto" latinLnBrk="0" hangingPunct="1">
                        <a:lnSpc>
                          <a:spcPct val="100000"/>
                        </a:lnSpc>
                        <a:spcBef>
                          <a:spcPts val="0"/>
                        </a:spcBef>
                        <a:spcAft>
                          <a:spcPts val="0"/>
                        </a:spcAft>
                        <a:buClrTx/>
                        <a:buSzTx/>
                        <a:buFontTx/>
                        <a:buNone/>
                        <a:tabLst/>
                        <a:defRPr/>
                      </a:pPr>
                      <a:r>
                        <a:rPr lang="en-US" sz="3000" dirty="0" smtClean="0">
                          <a:effectLst/>
                          <a:latin typeface="Franklin Gothic Demi Cond" panose="020B0706030402020204" pitchFamily="34" charset="0"/>
                          <a:cs typeface="Arial" panose="020B0604020202020204" pitchFamily="34" charset="0"/>
                        </a:rPr>
                        <a:t>Strategy</a:t>
                      </a:r>
                      <a:endParaRPr lang="uk-UA" sz="3000" dirty="0" smtClean="0">
                        <a:solidFill>
                          <a:srgbClr val="000000"/>
                        </a:solidFill>
                        <a:effectLst/>
                        <a:latin typeface="Franklin Gothic Demi Cond" panose="020B0706030402020204" pitchFamily="34" charset="0"/>
                        <a:cs typeface="Arial" panose="020B0604020202020204" pitchFamily="34" charset="0"/>
                      </a:endParaRPr>
                    </a:p>
                    <a:p>
                      <a:pPr indent="450215" algn="ctr">
                        <a:spcAft>
                          <a:spcPts val="0"/>
                        </a:spcAft>
                      </a:pPr>
                      <a:r>
                        <a:rPr lang="en-US" sz="3000" dirty="0" smtClean="0">
                          <a:effectLst/>
                          <a:latin typeface="Franklin Gothic Demi Cond" panose="020B0706030402020204" pitchFamily="34" charset="0"/>
                          <a:cs typeface="Arial" panose="020B0604020202020204" pitchFamily="34" charset="0"/>
                        </a:rPr>
                        <a:t>MAXI – MAXI</a:t>
                      </a:r>
                      <a:endParaRPr lang="uk-UA" sz="3000" dirty="0">
                        <a:solidFill>
                          <a:srgbClr val="000000"/>
                        </a:solidFill>
                        <a:effectLst/>
                        <a:latin typeface="Franklin Gothic Demi Cond" panose="020B0706030402020204" pitchFamily="34" charset="0"/>
                        <a:cs typeface="Arial" panose="020B0604020202020204" pitchFamily="34" charset="0"/>
                      </a:endParaRPr>
                    </a:p>
                  </a:txBody>
                  <a:tcPr marL="6350" marR="6350" marT="0" marB="0" anchor="ctr"/>
                </a:tc>
                <a:tc>
                  <a:txBody>
                    <a:bodyPr/>
                    <a:lstStyle/>
                    <a:p>
                      <a:pPr marL="80010" marR="80645" algn="ctr">
                        <a:spcAft>
                          <a:spcPts val="0"/>
                        </a:spcAft>
                        <a:tabLst>
                          <a:tab pos="153035" algn="l"/>
                        </a:tabLst>
                      </a:pPr>
                      <a:r>
                        <a:rPr lang="en-US" sz="2000" dirty="0" smtClean="0">
                          <a:latin typeface="Franklin Gothic Medium Cond" panose="020B0606030402020204" pitchFamily="34" charset="0"/>
                        </a:rPr>
                        <a:t>STRENGTHS</a:t>
                      </a:r>
                    </a:p>
                    <a:p>
                      <a:pPr marL="355600" marR="80645" indent="-258763" algn="just">
                        <a:spcAft>
                          <a:spcPts val="0"/>
                        </a:spcAft>
                        <a:tabLst/>
                      </a:pPr>
                      <a:r>
                        <a:rPr lang="en-US" sz="1600" b="1" dirty="0" smtClean="0">
                          <a:latin typeface="Franklin Gothic Medium Cond" panose="020B0606030402020204" pitchFamily="34" charset="0"/>
                        </a:rPr>
                        <a:t>S1</a:t>
                      </a:r>
                      <a:r>
                        <a:rPr lang="en-US" sz="1600" b="0" dirty="0" smtClean="0">
                          <a:latin typeface="Franklin Gothic Medium Cond" panose="020B0606030402020204" pitchFamily="34" charset="0"/>
                        </a:rPr>
                        <a:t>: The image of the university as a classical educational institution with many years of experience </a:t>
                      </a:r>
                    </a:p>
                    <a:p>
                      <a:pPr marL="355600" marR="80645" indent="-258763" algn="just">
                        <a:spcAft>
                          <a:spcPts val="0"/>
                        </a:spcAft>
                        <a:tabLst/>
                      </a:pPr>
                      <a:r>
                        <a:rPr lang="en-US" sz="1600" b="1" dirty="0" smtClean="0">
                          <a:latin typeface="Franklin Gothic Medium Cond" panose="020B0606030402020204" pitchFamily="34" charset="0"/>
                        </a:rPr>
                        <a:t>S2</a:t>
                      </a:r>
                      <a:r>
                        <a:rPr lang="en-US" sz="1600" b="0" dirty="0" smtClean="0">
                          <a:latin typeface="Franklin Gothic Medium Cond" panose="020B0606030402020204" pitchFamily="34" charset="0"/>
                        </a:rPr>
                        <a:t>: Participation of stakeholders in the development of the EP (including employers) </a:t>
                      </a:r>
                    </a:p>
                    <a:p>
                      <a:pPr marL="355600" marR="80645" indent="-258763" algn="just">
                        <a:spcAft>
                          <a:spcPts val="0"/>
                        </a:spcAft>
                        <a:tabLst/>
                      </a:pPr>
                      <a:r>
                        <a:rPr lang="en-US" sz="1600" b="1" dirty="0" smtClean="0">
                          <a:latin typeface="Franklin Gothic Medium Cond" panose="020B0606030402020204" pitchFamily="34" charset="0"/>
                        </a:rPr>
                        <a:t>S3</a:t>
                      </a:r>
                      <a:r>
                        <a:rPr lang="en-US" sz="1600" b="0" dirty="0" smtClean="0">
                          <a:latin typeface="Franklin Gothic Medium Cond" panose="020B0606030402020204" pitchFamily="34" charset="0"/>
                        </a:rPr>
                        <a:t>: Opportunity to develop conceptual thinking skills </a:t>
                      </a:r>
                    </a:p>
                    <a:p>
                      <a:pPr marL="355600" marR="80645" indent="-258763" algn="just">
                        <a:spcAft>
                          <a:spcPts val="0"/>
                        </a:spcAft>
                        <a:tabLst/>
                      </a:pPr>
                      <a:r>
                        <a:rPr lang="en-US" sz="1600" b="1" dirty="0" smtClean="0">
                          <a:latin typeface="Franklin Gothic Medium Cond" panose="020B0606030402020204" pitchFamily="34" charset="0"/>
                        </a:rPr>
                        <a:t>S4</a:t>
                      </a:r>
                      <a:r>
                        <a:rPr lang="en-US" sz="1600" b="0" dirty="0" smtClean="0">
                          <a:latin typeface="Franklin Gothic Medium Cond" panose="020B0606030402020204" pitchFamily="34" charset="0"/>
                        </a:rPr>
                        <a:t>: Qualification and experience of lecturers allows to provide teaching of diversified educational components (including in a foreign language) </a:t>
                      </a:r>
                    </a:p>
                    <a:p>
                      <a:pPr marL="355600" marR="80645" indent="-258763" algn="just">
                        <a:spcAft>
                          <a:spcPts val="0"/>
                        </a:spcAft>
                        <a:tabLst/>
                      </a:pPr>
                      <a:r>
                        <a:rPr lang="en-US" sz="1600" b="1" dirty="0" smtClean="0">
                          <a:latin typeface="Franklin Gothic Medium Cond" panose="020B0606030402020204" pitchFamily="34" charset="0"/>
                        </a:rPr>
                        <a:t>S5</a:t>
                      </a:r>
                      <a:r>
                        <a:rPr lang="en-US" sz="1600" b="0" dirty="0" smtClean="0">
                          <a:latin typeface="Franklin Gothic Medium Cond" panose="020B0606030402020204" pitchFamily="34" charset="0"/>
                        </a:rPr>
                        <a:t>: Internship at partner companies </a:t>
                      </a:r>
                    </a:p>
                    <a:p>
                      <a:pPr marL="355600" marR="80645" indent="-258763" algn="just">
                        <a:spcAft>
                          <a:spcPts val="0"/>
                        </a:spcAft>
                        <a:tabLst/>
                      </a:pPr>
                      <a:r>
                        <a:rPr lang="en-US" sz="1600" b="1" dirty="0" smtClean="0">
                          <a:latin typeface="Franklin Gothic Medium Cond" panose="020B0606030402020204" pitchFamily="34" charset="0"/>
                        </a:rPr>
                        <a:t>S6</a:t>
                      </a:r>
                      <a:r>
                        <a:rPr lang="en-US" sz="1600" b="0" dirty="0" smtClean="0">
                          <a:latin typeface="Franklin Gothic Medium Cond" panose="020B0606030402020204" pitchFamily="34" charset="0"/>
                        </a:rPr>
                        <a:t>: Teacher’s and student’s experience of participation in international conferences, internships, mobility programs </a:t>
                      </a:r>
                    </a:p>
                    <a:p>
                      <a:pPr marL="355600" marR="80645" indent="-258763" algn="just">
                        <a:spcAft>
                          <a:spcPts val="0"/>
                        </a:spcAft>
                        <a:tabLst/>
                      </a:pPr>
                      <a:r>
                        <a:rPr lang="en-US" sz="1600" b="1" dirty="0" smtClean="0">
                          <a:latin typeface="Franklin Gothic Medium Cond" panose="020B0606030402020204" pitchFamily="34" charset="0"/>
                        </a:rPr>
                        <a:t>S7</a:t>
                      </a:r>
                      <a:r>
                        <a:rPr lang="en-US" sz="1600" b="0" dirty="0" smtClean="0">
                          <a:latin typeface="Franklin Gothic Medium Cond" panose="020B0606030402020204" pitchFamily="34" charset="0"/>
                        </a:rPr>
                        <a:t>: Opportunities to invite guest speakers (especially in online learning) </a:t>
                      </a:r>
                    </a:p>
                    <a:p>
                      <a:pPr marL="355600" marR="80645" indent="-258763" algn="just">
                        <a:spcAft>
                          <a:spcPts val="0"/>
                        </a:spcAft>
                        <a:tabLst/>
                      </a:pPr>
                      <a:r>
                        <a:rPr lang="en-US" sz="1600" b="1" dirty="0" smtClean="0">
                          <a:latin typeface="Franklin Gothic Medium Cond" panose="020B0606030402020204" pitchFamily="34" charset="0"/>
                        </a:rPr>
                        <a:t>S8</a:t>
                      </a:r>
                      <a:r>
                        <a:rPr lang="en-US" sz="1600" b="0" dirty="0" smtClean="0">
                          <a:latin typeface="Franklin Gothic Medium Cond" panose="020B0606030402020204" pitchFamily="34" charset="0"/>
                        </a:rPr>
                        <a:t>: Diverse educational information and communication environment for distance learning (Microsoft Teams, Moodle, Google Classroom, Zoom)</a:t>
                      </a:r>
                      <a:endParaRPr lang="uk-UA" sz="1600" b="0" dirty="0">
                        <a:solidFill>
                          <a:srgbClr val="000000"/>
                        </a:solidFill>
                        <a:effectLst/>
                        <a:latin typeface="Franklin Gothic Medium Cond" panose="020B0606030402020204" pitchFamily="34" charset="0"/>
                        <a:cs typeface="Arial" panose="020B0604020202020204" pitchFamily="34" charset="0"/>
                      </a:endParaRPr>
                    </a:p>
                  </a:txBody>
                  <a:tcPr marL="6350" marR="6350" marT="0" marB="0"/>
                </a:tc>
                <a:extLst>
                  <a:ext uri="{0D108BD9-81ED-4DB2-BD59-A6C34878D82A}">
                    <a16:rowId xmlns:a16="http://schemas.microsoft.com/office/drawing/2014/main" val="928340326"/>
                  </a:ext>
                </a:extLst>
              </a:tr>
              <a:tr h="3125997">
                <a:tc>
                  <a:txBody>
                    <a:bodyPr/>
                    <a:lstStyle/>
                    <a:p>
                      <a:pPr indent="81280" algn="ctr">
                        <a:spcAft>
                          <a:spcPts val="0"/>
                        </a:spcAft>
                      </a:pPr>
                      <a:r>
                        <a:rPr lang="en-US" sz="2000" b="1" dirty="0" smtClean="0">
                          <a:latin typeface="Franklin Gothic Medium Cond" panose="020B0606030402020204" pitchFamily="34" charset="0"/>
                        </a:rPr>
                        <a:t>OPPORTUNITIES </a:t>
                      </a:r>
                    </a:p>
                    <a:p>
                      <a:pPr marL="355600" indent="-258763" algn="just">
                        <a:spcAft>
                          <a:spcPts val="0"/>
                        </a:spcAft>
                        <a:tabLst>
                          <a:tab pos="5022850" algn="l"/>
                        </a:tabLst>
                      </a:pPr>
                      <a:r>
                        <a:rPr lang="en-US" sz="1600" b="1" dirty="0" smtClean="0">
                          <a:latin typeface="Franklin Gothic Medium Cond" panose="020B0606030402020204" pitchFamily="34" charset="0"/>
                        </a:rPr>
                        <a:t>O1</a:t>
                      </a:r>
                      <a:r>
                        <a:rPr lang="en-US" sz="1600" b="0" dirty="0" smtClean="0">
                          <a:latin typeface="Franklin Gothic Medium Cond" panose="020B0606030402020204" pitchFamily="34" charset="0"/>
                        </a:rPr>
                        <a:t>:</a:t>
                      </a:r>
                      <a:r>
                        <a:rPr lang="en-US" sz="1600" b="1" dirty="0" smtClean="0">
                          <a:latin typeface="Franklin Gothic Medium Cond" panose="020B0606030402020204" pitchFamily="34" charset="0"/>
                        </a:rPr>
                        <a:t> </a:t>
                      </a:r>
                      <a:r>
                        <a:rPr lang="en-US" sz="1600" b="0" dirty="0" smtClean="0">
                          <a:latin typeface="Franklin Gothic Medium Cond" panose="020B0606030402020204" pitchFamily="34" charset="0"/>
                        </a:rPr>
                        <a:t>Growing demand among applicants for an</a:t>
                      </a:r>
                      <a:r>
                        <a:rPr lang="en-US" sz="1600" b="0" baseline="0" dirty="0" smtClean="0">
                          <a:latin typeface="Franklin Gothic Medium Cond" panose="020B0606030402020204" pitchFamily="34" charset="0"/>
                        </a:rPr>
                        <a:t> EP on </a:t>
                      </a:r>
                      <a:r>
                        <a:rPr lang="en-US" sz="1600" b="0" dirty="0" smtClean="0">
                          <a:latin typeface="Franklin Gothic Medium Cond" panose="020B0606030402020204" pitchFamily="34" charset="0"/>
                        </a:rPr>
                        <a:t>management </a:t>
                      </a:r>
                    </a:p>
                    <a:p>
                      <a:pPr marL="355600" indent="-258763" algn="just">
                        <a:spcAft>
                          <a:spcPts val="0"/>
                        </a:spcAft>
                        <a:tabLst>
                          <a:tab pos="5022850" algn="l"/>
                        </a:tabLst>
                      </a:pPr>
                      <a:r>
                        <a:rPr lang="en-US" sz="1600" b="1" dirty="0" smtClean="0">
                          <a:latin typeface="Franklin Gothic Medium Cond" panose="020B0606030402020204" pitchFamily="34" charset="0"/>
                        </a:rPr>
                        <a:t>O2</a:t>
                      </a:r>
                      <a:r>
                        <a:rPr lang="en-US" sz="1600" b="0" dirty="0" smtClean="0">
                          <a:latin typeface="Franklin Gothic Medium Cond" panose="020B0606030402020204" pitchFamily="34" charset="0"/>
                        </a:rPr>
                        <a:t>:</a:t>
                      </a:r>
                      <a:r>
                        <a:rPr lang="en-US" sz="1600" b="1" dirty="0" smtClean="0">
                          <a:latin typeface="Franklin Gothic Medium Cond" panose="020B0606030402020204" pitchFamily="34" charset="0"/>
                        </a:rPr>
                        <a:t> </a:t>
                      </a:r>
                      <a:r>
                        <a:rPr lang="en-US" sz="1600" b="0" dirty="0" smtClean="0">
                          <a:latin typeface="Franklin Gothic Medium Cond" panose="020B0606030402020204" pitchFamily="34" charset="0"/>
                        </a:rPr>
                        <a:t>Employment of graduates at partner companies within the concluded cooperation agreements </a:t>
                      </a:r>
                    </a:p>
                    <a:p>
                      <a:pPr marL="355600" indent="-258763" algn="just">
                        <a:spcAft>
                          <a:spcPts val="0"/>
                        </a:spcAft>
                        <a:tabLst>
                          <a:tab pos="5022850" algn="l"/>
                        </a:tabLst>
                      </a:pPr>
                      <a:r>
                        <a:rPr lang="en-US" sz="1600" b="1" dirty="0" smtClean="0">
                          <a:latin typeface="Franklin Gothic Medium Cond" panose="020B0606030402020204" pitchFamily="34" charset="0"/>
                        </a:rPr>
                        <a:t>O3</a:t>
                      </a:r>
                      <a:r>
                        <a:rPr lang="en-US" sz="1600" b="0" dirty="0" smtClean="0">
                          <a:latin typeface="Franklin Gothic Medium Cond" panose="020B0606030402020204" pitchFamily="34" charset="0"/>
                        </a:rPr>
                        <a:t>: Opportunity to participate in international online events hosted by partner-universities</a:t>
                      </a:r>
                    </a:p>
                    <a:p>
                      <a:pPr marL="355600" indent="-258763" algn="just">
                        <a:spcAft>
                          <a:spcPts val="0"/>
                        </a:spcAft>
                        <a:tabLst>
                          <a:tab pos="5022850" algn="l"/>
                        </a:tabLst>
                      </a:pPr>
                      <a:r>
                        <a:rPr lang="en-US" sz="1600" b="1" dirty="0" smtClean="0">
                          <a:latin typeface="Franklin Gothic Medium Cond" panose="020B0606030402020204" pitchFamily="34" charset="0"/>
                        </a:rPr>
                        <a:t>O4</a:t>
                      </a:r>
                      <a:r>
                        <a:rPr lang="en-US" sz="1600" b="0" dirty="0" smtClean="0">
                          <a:latin typeface="Franklin Gothic Medium Cond" panose="020B0606030402020204" pitchFamily="34" charset="0"/>
                        </a:rPr>
                        <a:t>: Rapid development of the IT sector, which needs specialists with managerial skills and knowledge of the digital economy </a:t>
                      </a:r>
                    </a:p>
                    <a:p>
                      <a:pPr marL="355600" indent="-258763" algn="just">
                        <a:spcAft>
                          <a:spcPts val="0"/>
                        </a:spcAft>
                        <a:tabLst>
                          <a:tab pos="5022850" algn="l"/>
                        </a:tabLst>
                      </a:pPr>
                      <a:r>
                        <a:rPr lang="en-US" sz="1600" b="1" dirty="0" smtClean="0">
                          <a:latin typeface="Franklin Gothic Medium Cond" panose="020B0606030402020204" pitchFamily="34" charset="0"/>
                        </a:rPr>
                        <a:t>O5</a:t>
                      </a:r>
                      <a:r>
                        <a:rPr lang="en-US" sz="1600" b="0" dirty="0" smtClean="0">
                          <a:latin typeface="Franklin Gothic Medium Cond" panose="020B0606030402020204" pitchFamily="34" charset="0"/>
                        </a:rPr>
                        <a:t>: Close</a:t>
                      </a:r>
                      <a:r>
                        <a:rPr lang="en-US" sz="1600" b="0" baseline="0" dirty="0" smtClean="0">
                          <a:latin typeface="Franklin Gothic Medium Cond" panose="020B0606030402020204" pitchFamily="34" charset="0"/>
                        </a:rPr>
                        <a:t> to the </a:t>
                      </a:r>
                      <a:r>
                        <a:rPr lang="en-US" sz="1600" b="0" dirty="0" smtClean="0">
                          <a:latin typeface="Franklin Gothic Medium Cond" panose="020B0606030402020204" pitchFamily="34" charset="0"/>
                        </a:rPr>
                        <a:t>border location of the region and the need for specialists with knowledge of foreign languages and the global management environment</a:t>
                      </a:r>
                      <a:endParaRPr lang="uk-UA" sz="1600" b="0" dirty="0">
                        <a:solidFill>
                          <a:srgbClr val="000000"/>
                        </a:solidFill>
                        <a:effectLst/>
                        <a:latin typeface="Franklin Gothic Medium Cond" panose="020B0606030402020204" pitchFamily="34" charset="0"/>
                        <a:cs typeface="Arial" panose="020B0604020202020204" pitchFamily="34" charset="0"/>
                      </a:endParaRPr>
                    </a:p>
                  </a:txBody>
                  <a:tcPr marL="6350" marR="6350" marT="0" marB="0"/>
                </a:tc>
                <a:tc>
                  <a:txBody>
                    <a:bodyPr/>
                    <a:lstStyle/>
                    <a:p>
                      <a:pPr marL="1433513" marR="88265" indent="-1262063" algn="just">
                        <a:spcAft>
                          <a:spcPts val="600"/>
                        </a:spcAft>
                      </a:pPr>
                      <a:r>
                        <a:rPr lang="en-US" sz="1800" b="1" dirty="0" smtClean="0">
                          <a:effectLst/>
                          <a:latin typeface="Franklin Gothic Medium Cond" panose="020B0606030402020204" pitchFamily="34" charset="0"/>
                          <a:cs typeface="Arial" panose="020B0604020202020204" pitchFamily="34" charset="0"/>
                        </a:rPr>
                        <a:t>S1 + O1 + O5 : </a:t>
                      </a:r>
                      <a:r>
                        <a:rPr lang="en-US" sz="1800" dirty="0" smtClean="0">
                          <a:effectLst/>
                          <a:latin typeface="Franklin Gothic Medium Cond" panose="020B0606030402020204" pitchFamily="34" charset="0"/>
                          <a:cs typeface="Arial" panose="020B0604020202020204" pitchFamily="34" charset="0"/>
                        </a:rPr>
                        <a:t>opening of new EPs in management for evening and distance learning</a:t>
                      </a:r>
                    </a:p>
                    <a:p>
                      <a:pPr marL="1433513" marR="88265" indent="-1262063" algn="just">
                        <a:spcAft>
                          <a:spcPts val="600"/>
                        </a:spcAft>
                      </a:pPr>
                      <a:r>
                        <a:rPr lang="en-US" sz="1800" b="1" dirty="0" smtClean="0">
                          <a:effectLst/>
                          <a:latin typeface="Franklin Gothic Medium Cond" panose="020B0606030402020204" pitchFamily="34" charset="0"/>
                          <a:cs typeface="Arial" panose="020B0604020202020204" pitchFamily="34" charset="0"/>
                        </a:rPr>
                        <a:t>S2 + O1 + O4 : </a:t>
                      </a:r>
                      <a:r>
                        <a:rPr lang="en-US" sz="1800" dirty="0" smtClean="0">
                          <a:effectLst/>
                          <a:latin typeface="Franklin Gothic Medium Cond" panose="020B0606030402020204" pitchFamily="34" charset="0"/>
                          <a:cs typeface="Arial" panose="020B0604020202020204" pitchFamily="34" charset="0"/>
                        </a:rPr>
                        <a:t>opening of short-term courses (with taking into account the needs of employers)</a:t>
                      </a:r>
                    </a:p>
                    <a:p>
                      <a:pPr marL="1433513" marR="88265" indent="-1262063" algn="just">
                        <a:spcAft>
                          <a:spcPts val="600"/>
                        </a:spcAft>
                      </a:pPr>
                      <a:r>
                        <a:rPr lang="en-US" sz="1800" b="1" dirty="0" smtClean="0">
                          <a:effectLst/>
                          <a:latin typeface="Franklin Gothic Medium Cond" panose="020B0606030402020204" pitchFamily="34" charset="0"/>
                          <a:cs typeface="Arial" panose="020B0604020202020204" pitchFamily="34" charset="0"/>
                        </a:rPr>
                        <a:t>S6 + S7 + O3 : </a:t>
                      </a:r>
                      <a:r>
                        <a:rPr lang="en-US" sz="1800" dirty="0" smtClean="0">
                          <a:effectLst/>
                          <a:latin typeface="Franklin Gothic Medium Cond" panose="020B0606030402020204" pitchFamily="34" charset="0"/>
                          <a:cs typeface="Arial" panose="020B0604020202020204" pitchFamily="34" charset="0"/>
                        </a:rPr>
                        <a:t>organizing of international scientific and educational events with partner-universities</a:t>
                      </a:r>
                    </a:p>
                    <a:p>
                      <a:pPr marL="1433513" marR="88265" indent="-1262063" algn="just">
                        <a:spcAft>
                          <a:spcPts val="600"/>
                        </a:spcAft>
                      </a:pPr>
                      <a:r>
                        <a:rPr lang="en-US" sz="1800" b="1" dirty="0" smtClean="0">
                          <a:effectLst/>
                          <a:latin typeface="Franklin Gothic Medium Cond" panose="020B0606030402020204" pitchFamily="34" charset="0"/>
                          <a:cs typeface="Arial" panose="020B0604020202020204" pitchFamily="34" charset="0"/>
                        </a:rPr>
                        <a:t>S4 + O1 + O5 : </a:t>
                      </a:r>
                      <a:r>
                        <a:rPr lang="en-US" dirty="0" smtClean="0">
                          <a:latin typeface="Franklin Gothic Medium Cond" panose="020B0606030402020204" pitchFamily="34" charset="0"/>
                        </a:rPr>
                        <a:t>forming of the list of selective discipline </a:t>
                      </a:r>
                      <a:r>
                        <a:rPr lang="en-US" sz="1800" dirty="0" smtClean="0">
                          <a:effectLst/>
                          <a:latin typeface="Franklin Gothic Medium Cond" panose="020B0606030402020204" pitchFamily="34" charset="0"/>
                          <a:cs typeface="Arial" panose="020B0604020202020204" pitchFamily="34" charset="0"/>
                        </a:rPr>
                        <a:t>with taking into account the request of applicants and employers</a:t>
                      </a:r>
                    </a:p>
                    <a:p>
                      <a:pPr marL="1433513" marR="88265" indent="-1262063" algn="just">
                        <a:spcAft>
                          <a:spcPts val="600"/>
                        </a:spcAft>
                      </a:pPr>
                      <a:r>
                        <a:rPr lang="en-US" sz="1800" b="1" dirty="0" smtClean="0">
                          <a:effectLst/>
                          <a:latin typeface="Franklin Gothic Medium Cond" panose="020B0606030402020204" pitchFamily="34" charset="0"/>
                          <a:cs typeface="Arial" panose="020B0604020202020204" pitchFamily="34" charset="0"/>
                        </a:rPr>
                        <a:t>S2 + O2 : </a:t>
                      </a:r>
                      <a:r>
                        <a:rPr lang="en-US" sz="1800" dirty="0" smtClean="0">
                          <a:effectLst/>
                          <a:latin typeface="Franklin Gothic Medium Cond" panose="020B0606030402020204" pitchFamily="34" charset="0"/>
                          <a:cs typeface="Arial" panose="020B0604020202020204" pitchFamily="34" charset="0"/>
                        </a:rPr>
                        <a:t>continuing of the practice of holding different events with employers with the possibility of further employment of students </a:t>
                      </a:r>
                      <a:endParaRPr lang="uk-UA" sz="1800" dirty="0">
                        <a:solidFill>
                          <a:srgbClr val="000000"/>
                        </a:solidFill>
                        <a:effectLst/>
                        <a:latin typeface="Franklin Gothic Medium Cond" panose="020B0606030402020204" pitchFamily="34" charset="0"/>
                        <a:cs typeface="Arial" panose="020B0604020202020204" pitchFamily="34" charset="0"/>
                      </a:endParaRPr>
                    </a:p>
                  </a:txBody>
                  <a:tcPr marL="6350" marR="6350" marT="0" marB="0"/>
                </a:tc>
                <a:extLst>
                  <a:ext uri="{0D108BD9-81ED-4DB2-BD59-A6C34878D82A}">
                    <a16:rowId xmlns:a16="http://schemas.microsoft.com/office/drawing/2014/main" val="82488205"/>
                  </a:ext>
                </a:extLst>
              </a:tr>
            </a:tbl>
          </a:graphicData>
        </a:graphic>
      </p:graphicFrame>
    </p:spTree>
    <p:extLst>
      <p:ext uri="{BB962C8B-B14F-4D97-AF65-F5344CB8AC3E}">
        <p14:creationId xmlns:p14="http://schemas.microsoft.com/office/powerpoint/2010/main" val="1665402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3863356308"/>
              </p:ext>
            </p:extLst>
          </p:nvPr>
        </p:nvGraphicFramePr>
        <p:xfrm>
          <a:off x="0" y="1"/>
          <a:ext cx="12192000" cy="6370405"/>
        </p:xfrm>
        <a:graphic>
          <a:graphicData uri="http://schemas.openxmlformats.org/drawingml/2006/table">
            <a:tbl>
              <a:tblPr firstRow="1" firstCol="1" bandRow="1">
                <a:tableStyleId>{5C22544A-7EE6-4342-B048-85BDC9FD1C3A}</a:tableStyleId>
              </a:tblPr>
              <a:tblGrid>
                <a:gridCol w="5016514">
                  <a:extLst>
                    <a:ext uri="{9D8B030D-6E8A-4147-A177-3AD203B41FA5}">
                      <a16:colId xmlns:a16="http://schemas.microsoft.com/office/drawing/2014/main" val="3948319036"/>
                    </a:ext>
                  </a:extLst>
                </a:gridCol>
                <a:gridCol w="7175486">
                  <a:extLst>
                    <a:ext uri="{9D8B030D-6E8A-4147-A177-3AD203B41FA5}">
                      <a16:colId xmlns:a16="http://schemas.microsoft.com/office/drawing/2014/main" val="2702775715"/>
                    </a:ext>
                  </a:extLst>
                </a:gridCol>
              </a:tblGrid>
              <a:tr h="2847756">
                <a:tc>
                  <a:txBody>
                    <a:bodyPr/>
                    <a:lstStyle/>
                    <a:p>
                      <a:pPr marL="0" marR="0" lvl="0" indent="450215" algn="ctr" defTabSz="914400" rtl="0" eaLnBrk="1" fontAlgn="auto" latinLnBrk="0" hangingPunct="1">
                        <a:lnSpc>
                          <a:spcPct val="100000"/>
                        </a:lnSpc>
                        <a:spcBef>
                          <a:spcPts val="0"/>
                        </a:spcBef>
                        <a:spcAft>
                          <a:spcPts val="0"/>
                        </a:spcAft>
                        <a:buClrTx/>
                        <a:buSzTx/>
                        <a:buFontTx/>
                        <a:buNone/>
                        <a:tabLst/>
                        <a:defRPr/>
                      </a:pPr>
                      <a:r>
                        <a:rPr lang="uk-UA" sz="3000" dirty="0">
                          <a:effectLst/>
                          <a:latin typeface="Franklin Gothic Demi Cond" panose="020B0706030402020204" pitchFamily="34" charset="0"/>
                          <a:cs typeface="Arial" panose="020B0604020202020204" pitchFamily="34" charset="0"/>
                        </a:rPr>
                        <a:t> </a:t>
                      </a:r>
                      <a:r>
                        <a:rPr lang="en-US" sz="3000" dirty="0" smtClean="0">
                          <a:effectLst/>
                          <a:latin typeface="Franklin Gothic Demi Cond" panose="020B0706030402020204" pitchFamily="34" charset="0"/>
                          <a:cs typeface="Arial" panose="020B0604020202020204" pitchFamily="34" charset="0"/>
                        </a:rPr>
                        <a:t>Strategy</a:t>
                      </a:r>
                      <a:endParaRPr lang="uk-UA" sz="3000" dirty="0" smtClean="0">
                        <a:solidFill>
                          <a:srgbClr val="000000"/>
                        </a:solidFill>
                        <a:effectLst/>
                        <a:latin typeface="Franklin Gothic Demi Cond" panose="020B0706030402020204" pitchFamily="34" charset="0"/>
                        <a:cs typeface="Arial" panose="020B0604020202020204" pitchFamily="34" charset="0"/>
                      </a:endParaRPr>
                    </a:p>
                    <a:p>
                      <a:pPr indent="450215" algn="ctr">
                        <a:spcAft>
                          <a:spcPts val="0"/>
                        </a:spcAft>
                      </a:pPr>
                      <a:r>
                        <a:rPr lang="en-US" sz="3000" dirty="0" smtClean="0">
                          <a:effectLst/>
                          <a:latin typeface="Franklin Gothic Demi Cond" panose="020B0706030402020204" pitchFamily="34" charset="0"/>
                          <a:cs typeface="Arial" panose="020B0604020202020204" pitchFamily="34" charset="0"/>
                        </a:rPr>
                        <a:t>MINI – MAXI</a:t>
                      </a:r>
                      <a:endParaRPr lang="uk-UA" sz="3000" dirty="0">
                        <a:solidFill>
                          <a:srgbClr val="000000"/>
                        </a:solidFill>
                        <a:effectLst/>
                        <a:latin typeface="Franklin Gothic Demi Cond" panose="020B0706030402020204" pitchFamily="34" charset="0"/>
                        <a:cs typeface="Arial" panose="020B0604020202020204" pitchFamily="34" charset="0"/>
                      </a:endParaRPr>
                    </a:p>
                  </a:txBody>
                  <a:tcPr marL="6350" marR="6350" marT="0" marB="0" anchor="ctr"/>
                </a:tc>
                <a:tc>
                  <a:txBody>
                    <a:bodyPr/>
                    <a:lstStyle/>
                    <a:p>
                      <a:pPr marL="80010" marR="80645" algn="ctr">
                        <a:spcAft>
                          <a:spcPts val="0"/>
                        </a:spcAft>
                        <a:tabLst>
                          <a:tab pos="153035" algn="l"/>
                        </a:tabLst>
                      </a:pPr>
                      <a:r>
                        <a:rPr lang="en-US" sz="2000" b="1" dirty="0" smtClean="0">
                          <a:latin typeface="Franklin Gothic Medium Cond" panose="020B0606030402020204" pitchFamily="34" charset="0"/>
                        </a:rPr>
                        <a:t>WEAKNESSES </a:t>
                      </a:r>
                    </a:p>
                    <a:p>
                      <a:pPr marL="355600" marR="80645" indent="-276225" algn="just">
                        <a:spcAft>
                          <a:spcPts val="0"/>
                        </a:spcAft>
                        <a:tabLst/>
                      </a:pPr>
                      <a:r>
                        <a:rPr lang="en-US" sz="1600" b="1" dirty="0" smtClean="0">
                          <a:latin typeface="Franklin Gothic Medium Cond" panose="020B0606030402020204" pitchFamily="34" charset="0"/>
                        </a:rPr>
                        <a:t>W1</a:t>
                      </a:r>
                      <a:r>
                        <a:rPr lang="en-US" sz="1600" b="0" dirty="0" smtClean="0">
                          <a:latin typeface="Franklin Gothic Medium Cond" panose="020B0606030402020204" pitchFamily="34" charset="0"/>
                        </a:rPr>
                        <a:t>: Low share of the selective</a:t>
                      </a:r>
                      <a:r>
                        <a:rPr lang="en-US" sz="1600" dirty="0" smtClean="0"/>
                        <a:t> </a:t>
                      </a:r>
                      <a:r>
                        <a:rPr lang="en-US" sz="1600" b="0" dirty="0" smtClean="0">
                          <a:latin typeface="Franklin Gothic Medium Cond" panose="020B0606030402020204" pitchFamily="34" charset="0"/>
                        </a:rPr>
                        <a:t>component in the EP</a:t>
                      </a:r>
                    </a:p>
                    <a:p>
                      <a:pPr marL="355600" marR="80645" indent="-276225" algn="just">
                        <a:spcAft>
                          <a:spcPts val="0"/>
                        </a:spcAft>
                        <a:tabLst/>
                      </a:pPr>
                      <a:r>
                        <a:rPr lang="en-US" sz="1600" b="1" dirty="0" smtClean="0">
                          <a:latin typeface="Franklin Gothic Medium Cond" panose="020B0606030402020204" pitchFamily="34" charset="0"/>
                        </a:rPr>
                        <a:t>W2</a:t>
                      </a:r>
                      <a:r>
                        <a:rPr lang="en-US" sz="1600" b="0" dirty="0" smtClean="0">
                          <a:latin typeface="Franklin Gothic Medium Cond" panose="020B0606030402020204" pitchFamily="34" charset="0"/>
                        </a:rPr>
                        <a:t>: The predominance of lecture hours, which does not meet the needs of students in the development of practical skills </a:t>
                      </a:r>
                    </a:p>
                    <a:p>
                      <a:pPr marL="355600" marR="80645" lvl="0" indent="-276225" algn="just" defTabSz="914400" rtl="0" eaLnBrk="1" fontAlgn="auto" latinLnBrk="0" hangingPunct="1">
                        <a:lnSpc>
                          <a:spcPct val="100000"/>
                        </a:lnSpc>
                        <a:spcBef>
                          <a:spcPts val="0"/>
                        </a:spcBef>
                        <a:spcAft>
                          <a:spcPts val="0"/>
                        </a:spcAft>
                        <a:buClrTx/>
                        <a:buSzTx/>
                        <a:buFontTx/>
                        <a:buNone/>
                        <a:tabLst/>
                        <a:defRPr/>
                      </a:pPr>
                      <a:r>
                        <a:rPr lang="en-US" sz="1600" b="1" dirty="0" smtClean="0">
                          <a:latin typeface="Franklin Gothic Medium Cond" panose="020B0606030402020204" pitchFamily="34" charset="0"/>
                        </a:rPr>
                        <a:t>W3</a:t>
                      </a:r>
                      <a:r>
                        <a:rPr lang="en-US" sz="1600" b="0" dirty="0" smtClean="0">
                          <a:latin typeface="Franklin Gothic Medium Cond" panose="020B0606030402020204" pitchFamily="34" charset="0"/>
                        </a:rPr>
                        <a:t>: Among the components of the EP, insufficient attention is paid to the problems of internationalization and globalization, business modeling and development of strategic thinking in the digital economy </a:t>
                      </a:r>
                    </a:p>
                    <a:p>
                      <a:pPr marL="355600" marR="80645" lvl="0" indent="-276225" algn="just" defTabSz="914400" rtl="0" eaLnBrk="1" fontAlgn="auto" latinLnBrk="0" hangingPunct="1">
                        <a:lnSpc>
                          <a:spcPct val="100000"/>
                        </a:lnSpc>
                        <a:spcBef>
                          <a:spcPts val="0"/>
                        </a:spcBef>
                        <a:spcAft>
                          <a:spcPts val="0"/>
                        </a:spcAft>
                        <a:buClrTx/>
                        <a:buSzTx/>
                        <a:buFontTx/>
                        <a:buNone/>
                        <a:tabLst/>
                        <a:defRPr/>
                      </a:pPr>
                      <a:r>
                        <a:rPr lang="en-US" sz="1600" b="1" dirty="0" smtClean="0">
                          <a:latin typeface="Franklin Gothic Medium Cond" panose="020B0606030402020204" pitchFamily="34" charset="0"/>
                        </a:rPr>
                        <a:t>W</a:t>
                      </a:r>
                      <a:r>
                        <a:rPr lang="en-US" sz="1600" b="0" dirty="0" smtClean="0">
                          <a:latin typeface="Franklin Gothic Medium Cond" panose="020B0606030402020204" pitchFamily="34" charset="0"/>
                        </a:rPr>
                        <a:t>4: Short training</a:t>
                      </a:r>
                      <a:r>
                        <a:rPr lang="en-US" sz="1600" b="0" baseline="0" dirty="0" smtClean="0">
                          <a:latin typeface="Franklin Gothic Medium Cond" panose="020B0606030402020204" pitchFamily="34" charset="0"/>
                        </a:rPr>
                        <a:t> </a:t>
                      </a:r>
                      <a:r>
                        <a:rPr lang="en-US" sz="1600" b="0" dirty="0" smtClean="0">
                          <a:latin typeface="Franklin Gothic Medium Cond" panose="020B0606030402020204" pitchFamily="34" charset="0"/>
                        </a:rPr>
                        <a:t>period, which complicates the organization of international mobility programs </a:t>
                      </a:r>
                    </a:p>
                    <a:p>
                      <a:pPr marL="355600" marR="80645" indent="-276225" algn="just">
                        <a:spcAft>
                          <a:spcPts val="0"/>
                        </a:spcAft>
                        <a:tabLst/>
                      </a:pPr>
                      <a:r>
                        <a:rPr lang="en-US" sz="1600" b="1" dirty="0" smtClean="0">
                          <a:latin typeface="Franklin Gothic Medium Cond" panose="020B0606030402020204" pitchFamily="34" charset="0"/>
                        </a:rPr>
                        <a:t>W5</a:t>
                      </a:r>
                      <a:r>
                        <a:rPr lang="en-US" sz="1600" b="0" dirty="0" smtClean="0">
                          <a:latin typeface="Franklin Gothic Medium Cond" panose="020B0606030402020204" pitchFamily="34" charset="0"/>
                        </a:rPr>
                        <a:t>: Lack of possibility to obtain a double degree with international partners-universities</a:t>
                      </a:r>
                    </a:p>
                    <a:p>
                      <a:pPr marL="355600" marR="80645" indent="-276225" algn="just">
                        <a:spcAft>
                          <a:spcPts val="0"/>
                        </a:spcAft>
                        <a:tabLst/>
                      </a:pPr>
                      <a:r>
                        <a:rPr lang="en-US" sz="1600" b="0" dirty="0" smtClean="0">
                          <a:latin typeface="Franklin Gothic Medium Cond" panose="020B0606030402020204" pitchFamily="34" charset="0"/>
                        </a:rPr>
                        <a:t>W6: Student’s insufficient knowledge of foreign languages</a:t>
                      </a:r>
                      <a:endParaRPr lang="uk-UA" sz="1600" b="0" dirty="0">
                        <a:effectLst/>
                        <a:latin typeface="Franklin Gothic Medium Cond" panose="020B0606030402020204" pitchFamily="34" charset="0"/>
                        <a:cs typeface="Arial" panose="020B0604020202020204" pitchFamily="34" charset="0"/>
                      </a:endParaRPr>
                    </a:p>
                  </a:txBody>
                  <a:tcPr marL="6350" marR="6350" marT="0" marB="0" anchor="ctr"/>
                </a:tc>
                <a:extLst>
                  <a:ext uri="{0D108BD9-81ED-4DB2-BD59-A6C34878D82A}">
                    <a16:rowId xmlns:a16="http://schemas.microsoft.com/office/drawing/2014/main" val="345205605"/>
                  </a:ext>
                </a:extLst>
              </a:tr>
              <a:tr h="3522649">
                <a:tc>
                  <a:txBody>
                    <a:bodyPr/>
                    <a:lstStyle/>
                    <a:p>
                      <a:pPr indent="81280" algn="ctr">
                        <a:spcAft>
                          <a:spcPts val="0"/>
                        </a:spcAft>
                      </a:pPr>
                      <a:endParaRPr lang="uk-UA" sz="2000" b="1" dirty="0" smtClean="0">
                        <a:latin typeface="Franklin Gothic Medium Cond" panose="020B0606030402020204" pitchFamily="34" charset="0"/>
                      </a:endParaRPr>
                    </a:p>
                    <a:p>
                      <a:pPr indent="81280" algn="ctr">
                        <a:spcAft>
                          <a:spcPts val="0"/>
                        </a:spcAft>
                      </a:pPr>
                      <a:r>
                        <a:rPr lang="en-US" sz="2000" b="1" dirty="0" smtClean="0">
                          <a:latin typeface="Franklin Gothic Medium Cond" panose="020B0606030402020204" pitchFamily="34" charset="0"/>
                        </a:rPr>
                        <a:t>OPPORTUNITIES </a:t>
                      </a:r>
                    </a:p>
                    <a:p>
                      <a:pPr marL="355600" indent="-260350" algn="just">
                        <a:spcAft>
                          <a:spcPts val="0"/>
                        </a:spcAft>
                        <a:tabLst>
                          <a:tab pos="5022850" algn="l"/>
                        </a:tabLst>
                      </a:pPr>
                      <a:r>
                        <a:rPr lang="en-US" sz="1600" b="1" dirty="0" smtClean="0">
                          <a:latin typeface="Franklin Gothic Medium Cond" panose="020B0606030402020204" pitchFamily="34" charset="0"/>
                        </a:rPr>
                        <a:t>O1</a:t>
                      </a:r>
                      <a:r>
                        <a:rPr lang="en-US" sz="1600" b="0" dirty="0" smtClean="0">
                          <a:latin typeface="Franklin Gothic Medium Cond" panose="020B0606030402020204" pitchFamily="34" charset="0"/>
                        </a:rPr>
                        <a:t>: Growing demand among applicants for an</a:t>
                      </a:r>
                      <a:r>
                        <a:rPr lang="en-US" sz="1600" b="0" baseline="0" dirty="0" smtClean="0">
                          <a:latin typeface="Franklin Gothic Medium Cond" panose="020B0606030402020204" pitchFamily="34" charset="0"/>
                        </a:rPr>
                        <a:t> EP on </a:t>
                      </a:r>
                      <a:r>
                        <a:rPr lang="en-US" sz="1600" b="0" dirty="0" smtClean="0">
                          <a:latin typeface="Franklin Gothic Medium Cond" panose="020B0606030402020204" pitchFamily="34" charset="0"/>
                        </a:rPr>
                        <a:t>management </a:t>
                      </a:r>
                    </a:p>
                    <a:p>
                      <a:pPr marL="355600" indent="-260350" algn="just">
                        <a:spcAft>
                          <a:spcPts val="0"/>
                        </a:spcAft>
                        <a:tabLst>
                          <a:tab pos="5022850" algn="l"/>
                        </a:tabLst>
                      </a:pPr>
                      <a:r>
                        <a:rPr lang="en-US" sz="1600" b="1" dirty="0" smtClean="0">
                          <a:latin typeface="Franklin Gothic Medium Cond" panose="020B0606030402020204" pitchFamily="34" charset="0"/>
                        </a:rPr>
                        <a:t>O2</a:t>
                      </a:r>
                      <a:r>
                        <a:rPr lang="en-US" sz="1600" b="0" dirty="0" smtClean="0">
                          <a:latin typeface="Franklin Gothic Medium Cond" panose="020B0606030402020204" pitchFamily="34" charset="0"/>
                        </a:rPr>
                        <a:t>: Employment of graduates at partner companies within the concluded cooperation agreements </a:t>
                      </a:r>
                    </a:p>
                    <a:p>
                      <a:pPr marL="355600" indent="-260350" algn="just">
                        <a:spcAft>
                          <a:spcPts val="0"/>
                        </a:spcAft>
                        <a:tabLst>
                          <a:tab pos="5022850" algn="l"/>
                        </a:tabLst>
                      </a:pPr>
                      <a:r>
                        <a:rPr lang="en-US" sz="1600" b="1" dirty="0" smtClean="0">
                          <a:latin typeface="Franklin Gothic Medium Cond" panose="020B0606030402020204" pitchFamily="34" charset="0"/>
                        </a:rPr>
                        <a:t>O3</a:t>
                      </a:r>
                      <a:r>
                        <a:rPr lang="en-US" sz="1600" b="0" dirty="0" smtClean="0">
                          <a:latin typeface="Franklin Gothic Medium Cond" panose="020B0606030402020204" pitchFamily="34" charset="0"/>
                        </a:rPr>
                        <a:t>: Opportunity to participate in international online events hosted by partner-universities</a:t>
                      </a:r>
                    </a:p>
                    <a:p>
                      <a:pPr marL="355600" indent="-260350" algn="just">
                        <a:spcAft>
                          <a:spcPts val="0"/>
                        </a:spcAft>
                        <a:tabLst>
                          <a:tab pos="5022850" algn="l"/>
                        </a:tabLst>
                      </a:pPr>
                      <a:r>
                        <a:rPr lang="en-US" sz="1600" b="1" dirty="0" smtClean="0">
                          <a:latin typeface="Franklin Gothic Medium Cond" panose="020B0606030402020204" pitchFamily="34" charset="0"/>
                        </a:rPr>
                        <a:t>O4</a:t>
                      </a:r>
                      <a:r>
                        <a:rPr lang="en-US" sz="1600" b="0" dirty="0" smtClean="0">
                          <a:latin typeface="Franklin Gothic Medium Cond" panose="020B0606030402020204" pitchFamily="34" charset="0"/>
                        </a:rPr>
                        <a:t>: Rapid development of the IT sector, which needs specialists with managerial skills and knowledge of the digital economy </a:t>
                      </a:r>
                    </a:p>
                    <a:p>
                      <a:pPr marL="355600" indent="-260350" algn="just">
                        <a:spcAft>
                          <a:spcPts val="0"/>
                        </a:spcAft>
                        <a:tabLst>
                          <a:tab pos="5022850" algn="l"/>
                        </a:tabLst>
                      </a:pPr>
                      <a:r>
                        <a:rPr lang="en-US" sz="1600" b="1" dirty="0" smtClean="0">
                          <a:latin typeface="Franklin Gothic Medium Cond" panose="020B0606030402020204" pitchFamily="34" charset="0"/>
                        </a:rPr>
                        <a:t>O5</a:t>
                      </a:r>
                      <a:r>
                        <a:rPr lang="en-US" sz="1600" b="0" dirty="0" smtClean="0">
                          <a:latin typeface="Franklin Gothic Medium Cond" panose="020B0606030402020204" pitchFamily="34" charset="0"/>
                        </a:rPr>
                        <a:t>: Close</a:t>
                      </a:r>
                      <a:r>
                        <a:rPr lang="en-US" sz="1600" b="0" baseline="0" dirty="0" smtClean="0">
                          <a:latin typeface="Franklin Gothic Medium Cond" panose="020B0606030402020204" pitchFamily="34" charset="0"/>
                        </a:rPr>
                        <a:t> to the </a:t>
                      </a:r>
                      <a:r>
                        <a:rPr lang="en-US" sz="1600" b="0" dirty="0" smtClean="0">
                          <a:latin typeface="Franklin Gothic Medium Cond" panose="020B0606030402020204" pitchFamily="34" charset="0"/>
                        </a:rPr>
                        <a:t>border location of the region and the need for specialists with knowledge of foreign languages and the global management environment</a:t>
                      </a:r>
                      <a:endParaRPr lang="uk-UA" sz="1600" b="0" dirty="0">
                        <a:solidFill>
                          <a:srgbClr val="000000"/>
                        </a:solidFill>
                        <a:effectLst/>
                        <a:latin typeface="Franklin Gothic Medium Cond" panose="020B0606030402020204" pitchFamily="34" charset="0"/>
                        <a:cs typeface="Arial" panose="020B0604020202020204" pitchFamily="34" charset="0"/>
                      </a:endParaRPr>
                    </a:p>
                  </a:txBody>
                  <a:tcPr marL="6350" marR="6350" marT="0" marB="0"/>
                </a:tc>
                <a:tc>
                  <a:txBody>
                    <a:bodyPr/>
                    <a:lstStyle/>
                    <a:p>
                      <a:pPr marL="1433513" marR="88265" indent="-1338263" algn="just">
                        <a:spcAft>
                          <a:spcPts val="0"/>
                        </a:spcAft>
                        <a:tabLst>
                          <a:tab pos="171450" algn="l"/>
                        </a:tabLst>
                      </a:pPr>
                      <a:r>
                        <a:rPr lang="en-US" sz="1800" b="1" dirty="0" smtClean="0">
                          <a:effectLst/>
                          <a:latin typeface="Franklin Gothic Medium Cond" panose="020B0606030402020204" pitchFamily="34" charset="0"/>
                          <a:cs typeface="Arial" panose="020B0604020202020204" pitchFamily="34" charset="0"/>
                        </a:rPr>
                        <a:t>W1 + W3 + О1 + О5 </a:t>
                      </a:r>
                      <a:r>
                        <a:rPr lang="en-US" sz="1800" dirty="0" smtClean="0">
                          <a:effectLst/>
                          <a:latin typeface="Franklin Gothic Medium Cond" panose="020B0606030402020204" pitchFamily="34" charset="0"/>
                          <a:cs typeface="Arial" panose="020B0604020202020204" pitchFamily="34" charset="0"/>
                        </a:rPr>
                        <a:t>: improving the EP by expanding the list and number of elective courses</a:t>
                      </a:r>
                    </a:p>
                    <a:p>
                      <a:pPr marL="1433513" marR="88265" indent="-1338263" algn="just">
                        <a:spcAft>
                          <a:spcPts val="0"/>
                        </a:spcAft>
                        <a:tabLst>
                          <a:tab pos="171450" algn="l"/>
                        </a:tabLst>
                      </a:pPr>
                      <a:r>
                        <a:rPr lang="en-US" sz="1800" b="1" dirty="0" smtClean="0">
                          <a:effectLst/>
                          <a:latin typeface="Franklin Gothic Medium Cond" panose="020B0606030402020204" pitchFamily="34" charset="0"/>
                          <a:cs typeface="Arial" panose="020B0604020202020204" pitchFamily="34" charset="0"/>
                        </a:rPr>
                        <a:t>W2 + О1 </a:t>
                      </a:r>
                      <a:r>
                        <a:rPr lang="en-US" sz="1800" dirty="0" smtClean="0">
                          <a:effectLst/>
                          <a:latin typeface="Franklin Gothic Medium Cond" panose="020B0606030402020204" pitchFamily="34" charset="0"/>
                          <a:cs typeface="Arial" panose="020B0604020202020204" pitchFamily="34" charset="0"/>
                        </a:rPr>
                        <a:t>: improving of the EP by changing the ratio of classroom training (increase in the number of seminar hours)</a:t>
                      </a:r>
                    </a:p>
                    <a:p>
                      <a:pPr marL="1433513" marR="88265" indent="-1338263" algn="just">
                        <a:spcAft>
                          <a:spcPts val="0"/>
                        </a:spcAft>
                        <a:tabLst>
                          <a:tab pos="171450" algn="l"/>
                        </a:tabLst>
                      </a:pPr>
                      <a:r>
                        <a:rPr lang="en-US" sz="1800" b="1" dirty="0" smtClean="0">
                          <a:effectLst/>
                          <a:latin typeface="Franklin Gothic Medium Cond" panose="020B0606030402020204" pitchFamily="34" charset="0"/>
                          <a:cs typeface="Arial" panose="020B0604020202020204" pitchFamily="34" charset="0"/>
                        </a:rPr>
                        <a:t>W2 + О1 </a:t>
                      </a:r>
                      <a:r>
                        <a:rPr lang="en-US" sz="1800" dirty="0" smtClean="0">
                          <a:effectLst/>
                          <a:latin typeface="Franklin Gothic Medium Cond" panose="020B0606030402020204" pitchFamily="34" charset="0"/>
                          <a:cs typeface="Arial" panose="020B0604020202020204" pitchFamily="34" charset="0"/>
                        </a:rPr>
                        <a:t>: improving of the EP through the implementation</a:t>
                      </a:r>
                      <a:r>
                        <a:rPr lang="en-US" sz="1800" baseline="0" dirty="0" smtClean="0">
                          <a:effectLst/>
                          <a:latin typeface="Franklin Gothic Medium Cond" panose="020B0606030402020204" pitchFamily="34" charset="0"/>
                          <a:cs typeface="Arial" panose="020B0604020202020204" pitchFamily="34" charset="0"/>
                        </a:rPr>
                        <a:t> </a:t>
                      </a:r>
                      <a:r>
                        <a:rPr lang="en-US" sz="1800" dirty="0" smtClean="0">
                          <a:effectLst/>
                          <a:latin typeface="Franklin Gothic Medium Cond" panose="020B0606030402020204" pitchFamily="34" charset="0"/>
                          <a:cs typeface="Arial" panose="020B0604020202020204" pitchFamily="34" charset="0"/>
                        </a:rPr>
                        <a:t>of the annual</a:t>
                      </a:r>
                      <a:r>
                        <a:rPr lang="en-US" sz="1800" baseline="0" dirty="0" smtClean="0">
                          <a:effectLst/>
                          <a:latin typeface="Franklin Gothic Medium Cond" panose="020B0606030402020204" pitchFamily="34" charset="0"/>
                          <a:cs typeface="Arial" panose="020B0604020202020204" pitchFamily="34" charset="0"/>
                        </a:rPr>
                        <a:t> </a:t>
                      </a:r>
                      <a:r>
                        <a:rPr lang="en-US" sz="1800" dirty="0" smtClean="0">
                          <a:effectLst/>
                          <a:latin typeface="Franklin Gothic Medium Cond" panose="020B0606030402020204" pitchFamily="34" charset="0"/>
                          <a:cs typeface="Arial" panose="020B0604020202020204" pitchFamily="34" charset="0"/>
                        </a:rPr>
                        <a:t>project without reference to the discipline</a:t>
                      </a:r>
                    </a:p>
                    <a:p>
                      <a:pPr marL="1433513" marR="88265" indent="-1338263" algn="just">
                        <a:spcAft>
                          <a:spcPts val="0"/>
                        </a:spcAft>
                        <a:tabLst>
                          <a:tab pos="171450" algn="l"/>
                        </a:tabLst>
                      </a:pPr>
                      <a:r>
                        <a:rPr lang="en-US" sz="1800" b="1" dirty="0" smtClean="0">
                          <a:effectLst/>
                          <a:latin typeface="Franklin Gothic Medium Cond" panose="020B0606030402020204" pitchFamily="34" charset="0"/>
                          <a:cs typeface="Arial" panose="020B0604020202020204" pitchFamily="34" charset="0"/>
                        </a:rPr>
                        <a:t>W4 + O3 </a:t>
                      </a:r>
                      <a:r>
                        <a:rPr lang="en-US" sz="1800" dirty="0" smtClean="0">
                          <a:effectLst/>
                          <a:latin typeface="Franklin Gothic Medium Cond" panose="020B0606030402020204" pitchFamily="34" charset="0"/>
                          <a:cs typeface="Arial" panose="020B0604020202020204" pitchFamily="34" charset="0"/>
                        </a:rPr>
                        <a:t>: searching for short-term exchange programs for masters</a:t>
                      </a:r>
                    </a:p>
                    <a:p>
                      <a:pPr marL="1433513" marR="88265" indent="-1338263" algn="just">
                        <a:spcAft>
                          <a:spcPts val="0"/>
                        </a:spcAft>
                        <a:tabLst>
                          <a:tab pos="171450" algn="l"/>
                        </a:tabLst>
                      </a:pPr>
                      <a:r>
                        <a:rPr lang="en-US" sz="1800" b="1" dirty="0" smtClean="0">
                          <a:effectLst/>
                          <a:latin typeface="Franklin Gothic Medium Cond" panose="020B0606030402020204" pitchFamily="34" charset="0"/>
                          <a:cs typeface="Arial" panose="020B0604020202020204" pitchFamily="34" charset="0"/>
                        </a:rPr>
                        <a:t>W5 + O3 </a:t>
                      </a:r>
                      <a:r>
                        <a:rPr lang="en-US" sz="1800" dirty="0" smtClean="0">
                          <a:effectLst/>
                          <a:latin typeface="Franklin Gothic Medium Cond" panose="020B0606030402020204" pitchFamily="34" charset="0"/>
                          <a:cs typeface="Arial" panose="020B0604020202020204" pitchFamily="34" charset="0"/>
                        </a:rPr>
                        <a:t>:</a:t>
                      </a:r>
                      <a:r>
                        <a:rPr lang="en-US" sz="1800" baseline="0" dirty="0" smtClean="0">
                          <a:effectLst/>
                          <a:latin typeface="Franklin Gothic Medium Cond" panose="020B0606030402020204" pitchFamily="34" charset="0"/>
                          <a:cs typeface="Arial" panose="020B0604020202020204" pitchFamily="34" charset="0"/>
                        </a:rPr>
                        <a:t> </a:t>
                      </a:r>
                      <a:r>
                        <a:rPr lang="en-US" sz="1800" dirty="0" smtClean="0">
                          <a:effectLst/>
                          <a:latin typeface="Franklin Gothic Medium Cond" panose="020B0606030402020204" pitchFamily="34" charset="0"/>
                          <a:cs typeface="Arial" panose="020B0604020202020204" pitchFamily="34" charset="0"/>
                        </a:rPr>
                        <a:t>establishing cooperation with international partner-universities by creating conditions for a double master degree online EP</a:t>
                      </a:r>
                    </a:p>
                    <a:p>
                      <a:pPr marL="1433513" marR="88265" indent="-1338263" algn="just">
                        <a:spcAft>
                          <a:spcPts val="0"/>
                        </a:spcAft>
                        <a:tabLst>
                          <a:tab pos="171450" algn="l"/>
                        </a:tabLst>
                      </a:pPr>
                      <a:r>
                        <a:rPr lang="en-US" sz="1800" b="1" dirty="0" smtClean="0">
                          <a:effectLst/>
                          <a:latin typeface="Franklin Gothic Medium Cond" panose="020B0606030402020204" pitchFamily="34" charset="0"/>
                          <a:cs typeface="Arial" panose="020B0604020202020204" pitchFamily="34" charset="0"/>
                        </a:rPr>
                        <a:t>W2 + О2 + О4 </a:t>
                      </a:r>
                      <a:r>
                        <a:rPr lang="en-US" sz="1800" dirty="0" smtClean="0">
                          <a:effectLst/>
                          <a:latin typeface="Franklin Gothic Medium Cond" panose="020B0606030402020204" pitchFamily="34" charset="0"/>
                          <a:cs typeface="Arial" panose="020B0604020202020204" pitchFamily="34" charset="0"/>
                        </a:rPr>
                        <a:t>: organizing of case championships with partner-employers</a:t>
                      </a:r>
                    </a:p>
                    <a:p>
                      <a:pPr marL="1433513" marR="88265" indent="-1338263" algn="just">
                        <a:spcAft>
                          <a:spcPts val="0"/>
                        </a:spcAft>
                        <a:tabLst>
                          <a:tab pos="171450" algn="l"/>
                        </a:tabLst>
                      </a:pPr>
                      <a:r>
                        <a:rPr lang="en-US" sz="1800" b="1" dirty="0" smtClean="0">
                          <a:effectLst/>
                          <a:latin typeface="Franklin Gothic Medium Cond" panose="020B0606030402020204" pitchFamily="34" charset="0"/>
                          <a:cs typeface="Arial" panose="020B0604020202020204" pitchFamily="34" charset="0"/>
                        </a:rPr>
                        <a:t>W6 + O5 </a:t>
                      </a:r>
                      <a:r>
                        <a:rPr lang="en-US" sz="1800" dirty="0" smtClean="0">
                          <a:effectLst/>
                          <a:latin typeface="Franklin Gothic Medium Cond" panose="020B0606030402020204" pitchFamily="34" charset="0"/>
                          <a:cs typeface="Arial" panose="020B0604020202020204" pitchFamily="34" charset="0"/>
                        </a:rPr>
                        <a:t>: improving of the </a:t>
                      </a:r>
                      <a:r>
                        <a:rPr lang="en-US" sz="1800" b="0" dirty="0" smtClean="0">
                          <a:effectLst/>
                          <a:latin typeface="Franklin Gothic Medium Cond" panose="020B0606030402020204" pitchFamily="34" charset="0"/>
                          <a:cs typeface="Arial" panose="020B0604020202020204" pitchFamily="34" charset="0"/>
                        </a:rPr>
                        <a:t>EP through</a:t>
                      </a:r>
                      <a:r>
                        <a:rPr lang="en-US" sz="1800" dirty="0" smtClean="0">
                          <a:effectLst/>
                          <a:latin typeface="Franklin Gothic Medium Cond" panose="020B0606030402020204" pitchFamily="34" charset="0"/>
                          <a:cs typeface="Arial" panose="020B0604020202020204" pitchFamily="34" charset="0"/>
                        </a:rPr>
                        <a:t> the implementation of the selective discipline "Foreign language in the professional field"</a:t>
                      </a:r>
                      <a:endParaRPr lang="uk-UA" sz="1800" dirty="0">
                        <a:solidFill>
                          <a:srgbClr val="000000"/>
                        </a:solidFill>
                        <a:effectLst/>
                        <a:latin typeface="Franklin Gothic Medium Cond" panose="020B0606030402020204" pitchFamily="34" charset="0"/>
                        <a:cs typeface="Arial" panose="020B0604020202020204" pitchFamily="34" charset="0"/>
                      </a:endParaRPr>
                    </a:p>
                  </a:txBody>
                  <a:tcPr marL="6350" marR="6350" marT="0" marB="0"/>
                </a:tc>
                <a:extLst>
                  <a:ext uri="{0D108BD9-81ED-4DB2-BD59-A6C34878D82A}">
                    <a16:rowId xmlns:a16="http://schemas.microsoft.com/office/drawing/2014/main" val="3648305978"/>
                  </a:ext>
                </a:extLst>
              </a:tr>
            </a:tbl>
          </a:graphicData>
        </a:graphic>
      </p:graphicFrame>
    </p:spTree>
    <p:extLst>
      <p:ext uri="{BB962C8B-B14F-4D97-AF65-F5344CB8AC3E}">
        <p14:creationId xmlns:p14="http://schemas.microsoft.com/office/powerpoint/2010/main" val="279741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2885665464"/>
              </p:ext>
            </p:extLst>
          </p:nvPr>
        </p:nvGraphicFramePr>
        <p:xfrm>
          <a:off x="0" y="0"/>
          <a:ext cx="12192000" cy="6515100"/>
        </p:xfrm>
        <a:graphic>
          <a:graphicData uri="http://schemas.openxmlformats.org/drawingml/2006/table">
            <a:tbl>
              <a:tblPr firstRow="1" firstCol="1" bandRow="1">
                <a:tableStyleId>{5C22544A-7EE6-4342-B048-85BDC9FD1C3A}</a:tableStyleId>
              </a:tblPr>
              <a:tblGrid>
                <a:gridCol w="4367284">
                  <a:extLst>
                    <a:ext uri="{9D8B030D-6E8A-4147-A177-3AD203B41FA5}">
                      <a16:colId xmlns:a16="http://schemas.microsoft.com/office/drawing/2014/main" val="4238564091"/>
                    </a:ext>
                  </a:extLst>
                </a:gridCol>
                <a:gridCol w="7824716">
                  <a:extLst>
                    <a:ext uri="{9D8B030D-6E8A-4147-A177-3AD203B41FA5}">
                      <a16:colId xmlns:a16="http://schemas.microsoft.com/office/drawing/2014/main" val="1695960471"/>
                    </a:ext>
                  </a:extLst>
                </a:gridCol>
              </a:tblGrid>
              <a:tr h="2784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3000" dirty="0">
                          <a:effectLst/>
                          <a:latin typeface="Franklin Gothic Demi Cond" panose="020B0706030402020204" pitchFamily="34" charset="0"/>
                          <a:cs typeface="Arial" panose="020B0604020202020204" pitchFamily="34" charset="0"/>
                        </a:rPr>
                        <a:t> </a:t>
                      </a:r>
                      <a:r>
                        <a:rPr lang="uk-UA" sz="3000" dirty="0" smtClean="0">
                          <a:effectLst/>
                          <a:latin typeface="Franklin Gothic Demi Cond" panose="020B0706030402020204" pitchFamily="34" charset="0"/>
                          <a:cs typeface="Arial" panose="020B0604020202020204" pitchFamily="34" charset="0"/>
                        </a:rPr>
                        <a:t> </a:t>
                      </a:r>
                      <a:r>
                        <a:rPr lang="en-US" sz="3000" dirty="0" smtClean="0">
                          <a:effectLst/>
                          <a:latin typeface="Franklin Gothic Demi Cond" panose="020B0706030402020204" pitchFamily="34" charset="0"/>
                          <a:cs typeface="Arial" panose="020B0604020202020204" pitchFamily="34" charset="0"/>
                        </a:rPr>
                        <a:t>Strategy</a:t>
                      </a:r>
                      <a:endParaRPr lang="uk-UA" sz="3000" dirty="0" smtClean="0">
                        <a:solidFill>
                          <a:srgbClr val="000000"/>
                        </a:solidFill>
                        <a:effectLst/>
                        <a:latin typeface="Franklin Gothic Demi Cond" panose="020B07060304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smtClean="0">
                          <a:effectLst/>
                          <a:latin typeface="Franklin Gothic Demi Cond" panose="020B0706030402020204" pitchFamily="34" charset="0"/>
                          <a:cs typeface="Arial" panose="020B0604020202020204" pitchFamily="34" charset="0"/>
                        </a:rPr>
                        <a:t>MAXI – MINI </a:t>
                      </a:r>
                      <a:endParaRPr lang="uk-UA" sz="3000" dirty="0" smtClean="0">
                        <a:solidFill>
                          <a:srgbClr val="000000"/>
                        </a:solidFill>
                        <a:effectLst/>
                        <a:latin typeface="Franklin Gothic Demi Cond" panose="020B0706030402020204" pitchFamily="34" charset="0"/>
                        <a:cs typeface="Arial" panose="020B0604020202020204" pitchFamily="34" charset="0"/>
                      </a:endParaRPr>
                    </a:p>
                  </a:txBody>
                  <a:tcPr marL="6350" marR="6350" marT="0" marB="0" anchor="ctr"/>
                </a:tc>
                <a:tc>
                  <a:txBody>
                    <a:bodyPr/>
                    <a:lstStyle/>
                    <a:p>
                      <a:pPr marL="80010" marR="80645" algn="ctr">
                        <a:spcAft>
                          <a:spcPts val="0"/>
                        </a:spcAft>
                        <a:tabLst>
                          <a:tab pos="153035" algn="l"/>
                        </a:tabLst>
                      </a:pPr>
                      <a:r>
                        <a:rPr lang="en-US" sz="2000" dirty="0" smtClean="0">
                          <a:latin typeface="Franklin Gothic Medium Cond" panose="020B0606030402020204" pitchFamily="34" charset="0"/>
                        </a:rPr>
                        <a:t>STRENGTHS</a:t>
                      </a:r>
                    </a:p>
                    <a:p>
                      <a:pPr marL="355600" marR="80645" indent="-258763" algn="just">
                        <a:spcAft>
                          <a:spcPts val="0"/>
                        </a:spcAft>
                        <a:tabLst/>
                      </a:pPr>
                      <a:r>
                        <a:rPr lang="en-US" sz="1550" b="1" dirty="0" smtClean="0">
                          <a:latin typeface="Franklin Gothic Medium Cond" panose="020B0606030402020204" pitchFamily="34" charset="0"/>
                        </a:rPr>
                        <a:t>S1</a:t>
                      </a:r>
                      <a:r>
                        <a:rPr lang="en-US" sz="1550" b="0" dirty="0" smtClean="0">
                          <a:latin typeface="Franklin Gothic Medium Cond" panose="020B0606030402020204" pitchFamily="34" charset="0"/>
                        </a:rPr>
                        <a:t>: The image of the university as a classical educational institution with many years of experience </a:t>
                      </a:r>
                    </a:p>
                    <a:p>
                      <a:pPr marL="355600" marR="80645" indent="-258763" algn="just">
                        <a:spcAft>
                          <a:spcPts val="0"/>
                        </a:spcAft>
                        <a:tabLst/>
                      </a:pPr>
                      <a:r>
                        <a:rPr lang="en-US" sz="1550" b="1" dirty="0" smtClean="0">
                          <a:latin typeface="Franklin Gothic Medium Cond" panose="020B0606030402020204" pitchFamily="34" charset="0"/>
                        </a:rPr>
                        <a:t>S2</a:t>
                      </a:r>
                      <a:r>
                        <a:rPr lang="en-US" sz="1550" b="0" dirty="0" smtClean="0">
                          <a:latin typeface="Franklin Gothic Medium Cond" panose="020B0606030402020204" pitchFamily="34" charset="0"/>
                        </a:rPr>
                        <a:t>: Participation of stakeholders in the development of the EP (including employers) </a:t>
                      </a:r>
                    </a:p>
                    <a:p>
                      <a:pPr marL="355600" marR="80645" indent="-258763" algn="just">
                        <a:spcAft>
                          <a:spcPts val="0"/>
                        </a:spcAft>
                        <a:tabLst/>
                      </a:pPr>
                      <a:r>
                        <a:rPr lang="en-US" sz="1550" b="1" dirty="0" smtClean="0">
                          <a:latin typeface="Franklin Gothic Medium Cond" panose="020B0606030402020204" pitchFamily="34" charset="0"/>
                        </a:rPr>
                        <a:t>S3</a:t>
                      </a:r>
                      <a:r>
                        <a:rPr lang="en-US" sz="1550" b="0" dirty="0" smtClean="0">
                          <a:latin typeface="Franklin Gothic Medium Cond" panose="020B0606030402020204" pitchFamily="34" charset="0"/>
                        </a:rPr>
                        <a:t>: Opportunity to develop conceptual thinking skills </a:t>
                      </a:r>
                    </a:p>
                    <a:p>
                      <a:pPr marL="355600" marR="80645" indent="-258763" algn="just">
                        <a:spcAft>
                          <a:spcPts val="0"/>
                        </a:spcAft>
                        <a:tabLst/>
                      </a:pPr>
                      <a:r>
                        <a:rPr lang="en-US" sz="1550" b="1" dirty="0" smtClean="0">
                          <a:latin typeface="Franklin Gothic Medium Cond" panose="020B0606030402020204" pitchFamily="34" charset="0"/>
                        </a:rPr>
                        <a:t>S4</a:t>
                      </a:r>
                      <a:r>
                        <a:rPr lang="en-US" sz="1550" b="0" dirty="0" smtClean="0">
                          <a:latin typeface="Franklin Gothic Medium Cond" panose="020B0606030402020204" pitchFamily="34" charset="0"/>
                        </a:rPr>
                        <a:t>: Qualification and experience of lecturers allows to provide teaching of diversified educational components (including in a foreign language) </a:t>
                      </a:r>
                    </a:p>
                    <a:p>
                      <a:pPr marL="355600" marR="80645" indent="-258763" algn="just">
                        <a:spcAft>
                          <a:spcPts val="0"/>
                        </a:spcAft>
                        <a:tabLst/>
                      </a:pPr>
                      <a:r>
                        <a:rPr lang="en-US" sz="1550" b="1" dirty="0" smtClean="0">
                          <a:latin typeface="Franklin Gothic Medium Cond" panose="020B0606030402020204" pitchFamily="34" charset="0"/>
                        </a:rPr>
                        <a:t>S5</a:t>
                      </a:r>
                      <a:r>
                        <a:rPr lang="en-US" sz="1550" b="0" dirty="0" smtClean="0">
                          <a:latin typeface="Franklin Gothic Medium Cond" panose="020B0606030402020204" pitchFamily="34" charset="0"/>
                        </a:rPr>
                        <a:t>: Internship at partner companies </a:t>
                      </a:r>
                    </a:p>
                    <a:p>
                      <a:pPr marL="355600" marR="80645" indent="-258763" algn="just">
                        <a:spcAft>
                          <a:spcPts val="0"/>
                        </a:spcAft>
                        <a:tabLst/>
                      </a:pPr>
                      <a:r>
                        <a:rPr lang="en-US" sz="1550" b="1" dirty="0" smtClean="0">
                          <a:latin typeface="Franklin Gothic Medium Cond" panose="020B0606030402020204" pitchFamily="34" charset="0"/>
                        </a:rPr>
                        <a:t>S6</a:t>
                      </a:r>
                      <a:r>
                        <a:rPr lang="en-US" sz="1550" b="0" dirty="0" smtClean="0">
                          <a:latin typeface="Franklin Gothic Medium Cond" panose="020B0606030402020204" pitchFamily="34" charset="0"/>
                        </a:rPr>
                        <a:t>: Teacher’s and student’s experience of participation in international conferences, internships, mobility programs </a:t>
                      </a:r>
                    </a:p>
                    <a:p>
                      <a:pPr marL="355600" marR="80645" indent="-258763" algn="just">
                        <a:spcAft>
                          <a:spcPts val="0"/>
                        </a:spcAft>
                        <a:tabLst/>
                      </a:pPr>
                      <a:r>
                        <a:rPr lang="en-US" sz="1550" b="1" dirty="0" smtClean="0">
                          <a:latin typeface="Franklin Gothic Medium Cond" panose="020B0606030402020204" pitchFamily="34" charset="0"/>
                        </a:rPr>
                        <a:t>S7</a:t>
                      </a:r>
                      <a:r>
                        <a:rPr lang="en-US" sz="1550" b="0" dirty="0" smtClean="0">
                          <a:latin typeface="Franklin Gothic Medium Cond" panose="020B0606030402020204" pitchFamily="34" charset="0"/>
                        </a:rPr>
                        <a:t>: Opportunities to invite guest speakers (especially in online learning) </a:t>
                      </a:r>
                    </a:p>
                    <a:p>
                      <a:pPr marL="355600" marR="80645" indent="-258763" algn="just">
                        <a:spcAft>
                          <a:spcPts val="0"/>
                        </a:spcAft>
                        <a:tabLst/>
                      </a:pPr>
                      <a:r>
                        <a:rPr lang="en-US" sz="1550" b="1" dirty="0" smtClean="0">
                          <a:latin typeface="Franklin Gothic Medium Cond" panose="020B0606030402020204" pitchFamily="34" charset="0"/>
                        </a:rPr>
                        <a:t>S8</a:t>
                      </a:r>
                      <a:r>
                        <a:rPr lang="en-US" sz="1550" b="0" dirty="0" smtClean="0">
                          <a:latin typeface="Franklin Gothic Medium Cond" panose="020B0606030402020204" pitchFamily="34" charset="0"/>
                        </a:rPr>
                        <a:t>: Diverse educational information and communication environment for distance learning (Microsoft Teams, Moodle, Google Classroom, Zoom)</a:t>
                      </a:r>
                      <a:endParaRPr lang="uk-UA" sz="1550" b="0" dirty="0">
                        <a:solidFill>
                          <a:srgbClr val="000000"/>
                        </a:solidFill>
                        <a:effectLst/>
                        <a:latin typeface="Franklin Gothic Medium Cond" panose="020B0606030402020204" pitchFamily="34" charset="0"/>
                        <a:cs typeface="Arial" panose="020B0604020202020204" pitchFamily="34" charset="0"/>
                      </a:endParaRPr>
                    </a:p>
                  </a:txBody>
                  <a:tcPr marL="6350" marR="6350" marT="0" marB="0"/>
                </a:tc>
                <a:extLst>
                  <a:ext uri="{0D108BD9-81ED-4DB2-BD59-A6C34878D82A}">
                    <a16:rowId xmlns:a16="http://schemas.microsoft.com/office/drawing/2014/main" val="1973275266"/>
                  </a:ext>
                </a:extLst>
              </a:tr>
              <a:tr h="3429000">
                <a:tc>
                  <a:txBody>
                    <a:bodyPr/>
                    <a:lstStyle/>
                    <a:p>
                      <a:pPr indent="-3175" algn="ctr">
                        <a:spcAft>
                          <a:spcPts val="0"/>
                        </a:spcAft>
                      </a:pPr>
                      <a:r>
                        <a:rPr lang="en-US" sz="2000" dirty="0" smtClean="0">
                          <a:latin typeface="Franklin Gothic Medium Cond" panose="020B0606030402020204" pitchFamily="34" charset="0"/>
                        </a:rPr>
                        <a:t>THREATS </a:t>
                      </a:r>
                    </a:p>
                    <a:p>
                      <a:pPr marL="358775" indent="-261938" algn="just">
                        <a:spcAft>
                          <a:spcPts val="0"/>
                        </a:spcAft>
                      </a:pPr>
                      <a:r>
                        <a:rPr lang="en-US" sz="1550" b="1" dirty="0" smtClean="0">
                          <a:latin typeface="Franklin Gothic Medium Cond" panose="020B0606030402020204" pitchFamily="34" charset="0"/>
                        </a:rPr>
                        <a:t>T1</a:t>
                      </a:r>
                      <a:r>
                        <a:rPr lang="en-US" sz="1550" b="0" dirty="0" smtClean="0">
                          <a:latin typeface="Franklin Gothic Medium Cond" panose="020B0606030402020204" pitchFamily="34" charset="0"/>
                        </a:rPr>
                        <a:t>: Quarantine restrictions during the educational process </a:t>
                      </a:r>
                    </a:p>
                    <a:p>
                      <a:pPr marL="358775" indent="-261938" algn="just">
                        <a:spcAft>
                          <a:spcPts val="0"/>
                        </a:spcAft>
                      </a:pPr>
                      <a:r>
                        <a:rPr lang="en-US" sz="1550" b="1" dirty="0" smtClean="0">
                          <a:latin typeface="Franklin Gothic Medium Cond" panose="020B0606030402020204" pitchFamily="34" charset="0"/>
                        </a:rPr>
                        <a:t>T2</a:t>
                      </a:r>
                      <a:r>
                        <a:rPr lang="en-US" sz="1550" b="0" dirty="0" smtClean="0">
                          <a:latin typeface="Franklin Gothic Medium Cond" panose="020B0606030402020204" pitchFamily="34" charset="0"/>
                        </a:rPr>
                        <a:t>: Changing of the labor market and increasing unemployment among managers </a:t>
                      </a:r>
                    </a:p>
                    <a:p>
                      <a:pPr marL="358775" indent="-261938" algn="just">
                        <a:spcAft>
                          <a:spcPts val="0"/>
                        </a:spcAft>
                      </a:pPr>
                      <a:r>
                        <a:rPr lang="en-US" sz="1550" b="1" dirty="0" smtClean="0">
                          <a:latin typeface="Franklin Gothic Medium Cond" panose="020B0606030402020204" pitchFamily="34" charset="0"/>
                        </a:rPr>
                        <a:t>T3</a:t>
                      </a:r>
                      <a:r>
                        <a:rPr lang="en-US" sz="1550" b="0" dirty="0" smtClean="0">
                          <a:latin typeface="Franklin Gothic Medium Cond" panose="020B0606030402020204" pitchFamily="34" charset="0"/>
                        </a:rPr>
                        <a:t>: Reduction of the government order for the training of masters in management </a:t>
                      </a:r>
                    </a:p>
                    <a:p>
                      <a:pPr marL="358775" indent="-261938" algn="just">
                        <a:spcAft>
                          <a:spcPts val="0"/>
                        </a:spcAft>
                      </a:pPr>
                      <a:r>
                        <a:rPr lang="en-US" sz="1550" b="1" dirty="0" smtClean="0">
                          <a:latin typeface="Franklin Gothic Medium Cond" panose="020B0606030402020204" pitchFamily="34" charset="0"/>
                        </a:rPr>
                        <a:t>T4</a:t>
                      </a:r>
                      <a:r>
                        <a:rPr lang="en-US" sz="1550" b="0" dirty="0" smtClean="0">
                          <a:latin typeface="Franklin Gothic Medium Cond" panose="020B0606030402020204" pitchFamily="34" charset="0"/>
                        </a:rPr>
                        <a:t>: Changing the conditions of the competitive environment through the optimization of the network of universities</a:t>
                      </a:r>
                    </a:p>
                    <a:p>
                      <a:pPr marL="358775" indent="-261938" algn="just">
                        <a:spcAft>
                          <a:spcPts val="0"/>
                        </a:spcAft>
                      </a:pPr>
                      <a:r>
                        <a:rPr lang="en-US" sz="1550" b="1" dirty="0" smtClean="0">
                          <a:latin typeface="Franklin Gothic Medium Cond" panose="020B0606030402020204" pitchFamily="34" charset="0"/>
                        </a:rPr>
                        <a:t>T5</a:t>
                      </a:r>
                      <a:r>
                        <a:rPr lang="en-US" sz="1550" b="0" dirty="0" smtClean="0">
                          <a:latin typeface="Franklin Gothic Medium Cond" panose="020B0606030402020204" pitchFamily="34" charset="0"/>
                        </a:rPr>
                        <a:t>: Dumping policy of competitors in determining of the tuition fee</a:t>
                      </a:r>
                    </a:p>
                    <a:p>
                      <a:pPr marL="358775" indent="-261938" algn="just">
                        <a:spcAft>
                          <a:spcPts val="0"/>
                        </a:spcAft>
                      </a:pPr>
                      <a:r>
                        <a:rPr lang="en-US" sz="1550" b="1" dirty="0" smtClean="0">
                          <a:latin typeface="Franklin Gothic Medium Cond" panose="020B0606030402020204" pitchFamily="34" charset="0"/>
                        </a:rPr>
                        <a:t>T6</a:t>
                      </a:r>
                      <a:r>
                        <a:rPr lang="en-US" sz="1550" b="0" dirty="0" smtClean="0">
                          <a:latin typeface="Franklin Gothic Medium Cond" panose="020B0606030402020204" pitchFamily="34" charset="0"/>
                        </a:rPr>
                        <a:t>: Reducing the number of bachelors who want to pursue a master's degree </a:t>
                      </a:r>
                    </a:p>
                    <a:p>
                      <a:pPr marL="358775" indent="-261938" algn="just">
                        <a:spcAft>
                          <a:spcPts val="0"/>
                        </a:spcAft>
                      </a:pPr>
                      <a:r>
                        <a:rPr lang="en-US" sz="1550" b="1" dirty="0" smtClean="0">
                          <a:latin typeface="Franklin Gothic Medium Cond" panose="020B0606030402020204" pitchFamily="34" charset="0"/>
                        </a:rPr>
                        <a:t>T7</a:t>
                      </a:r>
                      <a:r>
                        <a:rPr lang="en-US" sz="1550" b="0" dirty="0" smtClean="0">
                          <a:latin typeface="Franklin Gothic Medium Cond" panose="020B0606030402020204" pitchFamily="34" charset="0"/>
                        </a:rPr>
                        <a:t>: Prospects for the implementation of </a:t>
                      </a:r>
                      <a:r>
                        <a:rPr lang="en-US" sz="1550" dirty="0" smtClean="0"/>
                        <a:t> </a:t>
                      </a:r>
                      <a:r>
                        <a:rPr lang="en-US" sz="1550" b="0" dirty="0" smtClean="0">
                          <a:latin typeface="Franklin Gothic Medium Cond" panose="020B0606030402020204" pitchFamily="34" charset="0"/>
                        </a:rPr>
                        <a:t>External evaluative exam</a:t>
                      </a:r>
                      <a:r>
                        <a:rPr lang="en-US" sz="1550" dirty="0" smtClean="0"/>
                        <a:t> </a:t>
                      </a:r>
                      <a:r>
                        <a:rPr lang="en-US" sz="1550" b="0" dirty="0" smtClean="0">
                          <a:latin typeface="Franklin Gothic Medium Cond" panose="020B0606030402020204" pitchFamily="34" charset="0"/>
                        </a:rPr>
                        <a:t> for masters in management </a:t>
                      </a:r>
                      <a:endParaRPr lang="uk-UA" sz="1550" b="0" dirty="0">
                        <a:solidFill>
                          <a:srgbClr val="000000"/>
                        </a:solidFill>
                        <a:effectLst/>
                        <a:latin typeface="Franklin Gothic Medium Cond" panose="020B0606030402020204" pitchFamily="34" charset="0"/>
                        <a:cs typeface="Arial" panose="020B0604020202020204" pitchFamily="34" charset="0"/>
                      </a:endParaRPr>
                    </a:p>
                  </a:txBody>
                  <a:tcPr marL="6350" marR="6350" marT="0" marB="0"/>
                </a:tc>
                <a:tc>
                  <a:txBody>
                    <a:bodyPr/>
                    <a:lstStyle/>
                    <a:p>
                      <a:pPr marL="1077913" marR="83820" indent="-906463" algn="just">
                        <a:spcAft>
                          <a:spcPts val="0"/>
                        </a:spcAft>
                        <a:tabLst/>
                      </a:pPr>
                      <a:r>
                        <a:rPr lang="en-US" sz="1800" b="1" dirty="0" smtClean="0">
                          <a:effectLst/>
                          <a:latin typeface="Franklin Gothic Medium Cond" panose="020B0606030402020204" pitchFamily="34" charset="0"/>
                          <a:cs typeface="Arial" panose="020B0604020202020204" pitchFamily="34" charset="0"/>
                        </a:rPr>
                        <a:t>S8 + T1 </a:t>
                      </a:r>
                      <a:r>
                        <a:rPr lang="en-US" sz="1800" dirty="0" smtClean="0">
                          <a:effectLst/>
                          <a:latin typeface="Franklin Gothic Medium Cond" panose="020B0606030402020204" pitchFamily="34" charset="0"/>
                          <a:cs typeface="Arial" panose="020B0604020202020204" pitchFamily="34" charset="0"/>
                        </a:rPr>
                        <a:t>: conducting distance learning without losing the quality of the educational process and endangering the health of participants of the educational process</a:t>
                      </a:r>
                    </a:p>
                    <a:p>
                      <a:pPr marL="1077913" marR="83820" indent="-906463" algn="just">
                        <a:spcAft>
                          <a:spcPts val="0"/>
                        </a:spcAft>
                        <a:tabLst/>
                      </a:pPr>
                      <a:r>
                        <a:rPr lang="en-US" sz="1800" b="1" dirty="0" smtClean="0">
                          <a:effectLst/>
                          <a:latin typeface="Franklin Gothic Medium Cond" panose="020B0606030402020204" pitchFamily="34" charset="0"/>
                          <a:cs typeface="Arial" panose="020B0604020202020204" pitchFamily="34" charset="0"/>
                        </a:rPr>
                        <a:t>S2 + T2 </a:t>
                      </a:r>
                      <a:r>
                        <a:rPr lang="en-US" sz="1800" dirty="0" smtClean="0">
                          <a:effectLst/>
                          <a:latin typeface="Franklin Gothic Medium Cond" panose="020B0606030402020204" pitchFamily="34" charset="0"/>
                          <a:cs typeface="Arial" panose="020B0604020202020204" pitchFamily="34" charset="0"/>
                        </a:rPr>
                        <a:t>: conducting surveys of stakeholders and taking into account their needs during improving the EP</a:t>
                      </a:r>
                    </a:p>
                    <a:p>
                      <a:pPr marL="1077913" marR="83820" indent="-906463" algn="just">
                        <a:spcAft>
                          <a:spcPts val="0"/>
                        </a:spcAft>
                        <a:tabLst/>
                      </a:pPr>
                      <a:r>
                        <a:rPr lang="en-US" sz="1800" b="1" dirty="0" smtClean="0">
                          <a:effectLst/>
                          <a:latin typeface="Franklin Gothic Medium Cond" panose="020B0606030402020204" pitchFamily="34" charset="0"/>
                          <a:cs typeface="Arial" panose="020B0604020202020204" pitchFamily="34" charset="0"/>
                        </a:rPr>
                        <a:t>S3 + S7 + T2 </a:t>
                      </a:r>
                      <a:r>
                        <a:rPr lang="en-US" sz="1800" dirty="0" smtClean="0">
                          <a:effectLst/>
                          <a:latin typeface="Franklin Gothic Medium Cond" panose="020B0606030402020204" pitchFamily="34" charset="0"/>
                          <a:cs typeface="Arial" panose="020B0604020202020204" pitchFamily="34" charset="0"/>
                        </a:rPr>
                        <a:t>: strengthening the graduate’s competitiveness on the labor market</a:t>
                      </a:r>
                    </a:p>
                    <a:p>
                      <a:pPr marL="1077913" marR="83820" indent="-906463" algn="just">
                        <a:spcAft>
                          <a:spcPts val="0"/>
                        </a:spcAft>
                        <a:tabLst/>
                      </a:pPr>
                      <a:r>
                        <a:rPr lang="en-US" sz="1800" b="1" dirty="0" smtClean="0">
                          <a:effectLst/>
                          <a:latin typeface="Franklin Gothic Medium Cond" panose="020B0606030402020204" pitchFamily="34" charset="0"/>
                          <a:cs typeface="Arial" panose="020B0604020202020204" pitchFamily="34" charset="0"/>
                        </a:rPr>
                        <a:t>T3 + S1 </a:t>
                      </a:r>
                      <a:r>
                        <a:rPr lang="en-US" sz="1800" dirty="0" smtClean="0">
                          <a:effectLst/>
                          <a:latin typeface="Franklin Gothic Medium Cond" panose="020B0606030402020204" pitchFamily="34" charset="0"/>
                          <a:cs typeface="Arial" panose="020B0604020202020204" pitchFamily="34" charset="0"/>
                        </a:rPr>
                        <a:t>: improving of the University's indicators affecting on the determination of </a:t>
                      </a:r>
                      <a:r>
                        <a:rPr lang="en-US" sz="1800" b="0" dirty="0" smtClean="0">
                          <a:latin typeface="Franklin Gothic Medium Cond" panose="020B0606030402020204" pitchFamily="34" charset="0"/>
                        </a:rPr>
                        <a:t>government order </a:t>
                      </a:r>
                      <a:r>
                        <a:rPr lang="en-US" sz="1800" dirty="0" smtClean="0">
                          <a:effectLst/>
                          <a:latin typeface="Franklin Gothic Medium Cond" panose="020B0606030402020204" pitchFamily="34" charset="0"/>
                          <a:cs typeface="Arial" panose="020B0604020202020204" pitchFamily="34" charset="0"/>
                        </a:rPr>
                        <a:t>(improvement of employment, scientific development, material and technical base, etc.)</a:t>
                      </a:r>
                    </a:p>
                    <a:p>
                      <a:pPr marL="1077913" marR="83820" indent="-906463" algn="just">
                        <a:spcAft>
                          <a:spcPts val="0"/>
                        </a:spcAft>
                        <a:tabLst/>
                      </a:pPr>
                      <a:r>
                        <a:rPr lang="en-US" sz="1800" b="1" dirty="0" smtClean="0">
                          <a:effectLst/>
                          <a:latin typeface="Franklin Gothic Medium Cond" panose="020B0606030402020204" pitchFamily="34" charset="0"/>
                          <a:cs typeface="Arial" panose="020B0604020202020204" pitchFamily="34" charset="0"/>
                        </a:rPr>
                        <a:t>T4 + S1 </a:t>
                      </a:r>
                      <a:r>
                        <a:rPr lang="en-US" sz="1800" dirty="0" smtClean="0">
                          <a:effectLst/>
                          <a:latin typeface="Franklin Gothic Medium Cond" panose="020B0606030402020204" pitchFamily="34" charset="0"/>
                          <a:cs typeface="Arial" panose="020B0604020202020204" pitchFamily="34" charset="0"/>
                        </a:rPr>
                        <a:t>: developing of scientific and personnel potential of the University through the accession of another</a:t>
                      </a:r>
                      <a:r>
                        <a:rPr lang="en-US" sz="1800" baseline="0" dirty="0" smtClean="0">
                          <a:effectLst/>
                          <a:latin typeface="Franklin Gothic Medium Cond" panose="020B0606030402020204" pitchFamily="34" charset="0"/>
                          <a:cs typeface="Arial" panose="020B0604020202020204" pitchFamily="34" charset="0"/>
                        </a:rPr>
                        <a:t> universities</a:t>
                      </a:r>
                      <a:endParaRPr lang="en-US" sz="1800" dirty="0" smtClean="0">
                        <a:effectLst/>
                        <a:latin typeface="Franklin Gothic Medium Cond" panose="020B0606030402020204" pitchFamily="34" charset="0"/>
                        <a:cs typeface="Arial" panose="020B0604020202020204" pitchFamily="34" charset="0"/>
                      </a:endParaRPr>
                    </a:p>
                    <a:p>
                      <a:pPr marL="1077913" marR="83820" indent="-906463" algn="just">
                        <a:spcAft>
                          <a:spcPts val="0"/>
                        </a:spcAft>
                        <a:tabLst/>
                      </a:pPr>
                      <a:r>
                        <a:rPr lang="en-US" sz="1800" b="1" dirty="0" smtClean="0">
                          <a:effectLst/>
                          <a:latin typeface="Franklin Gothic Medium Cond" panose="020B0606030402020204" pitchFamily="34" charset="0"/>
                          <a:cs typeface="Arial" panose="020B0604020202020204" pitchFamily="34" charset="0"/>
                        </a:rPr>
                        <a:t>T5 + S1 </a:t>
                      </a:r>
                      <a:r>
                        <a:rPr lang="en-US" sz="1800" dirty="0" smtClean="0">
                          <a:effectLst/>
                          <a:latin typeface="Franklin Gothic Medium Cond" panose="020B0606030402020204" pitchFamily="34" charset="0"/>
                          <a:cs typeface="Arial" panose="020B0604020202020204" pitchFamily="34" charset="0"/>
                        </a:rPr>
                        <a:t>: conducting proactive competitive marketing activities </a:t>
                      </a:r>
                    </a:p>
                    <a:p>
                      <a:pPr marL="1077913" marR="83820" indent="-906463" algn="just">
                        <a:spcAft>
                          <a:spcPts val="0"/>
                        </a:spcAft>
                        <a:tabLst/>
                      </a:pPr>
                      <a:r>
                        <a:rPr lang="en-US" sz="1800" b="1" dirty="0" smtClean="0">
                          <a:effectLst/>
                          <a:latin typeface="Franklin Gothic Medium Cond" panose="020B0606030402020204" pitchFamily="34" charset="0"/>
                          <a:cs typeface="Arial" panose="020B0604020202020204" pitchFamily="34" charset="0"/>
                        </a:rPr>
                        <a:t>T6 + T7 + S1 + S4 + S5 </a:t>
                      </a:r>
                      <a:r>
                        <a:rPr lang="en-US" sz="1800" dirty="0" smtClean="0">
                          <a:effectLst/>
                          <a:latin typeface="Franklin Gothic Medium Cond" panose="020B0606030402020204" pitchFamily="34" charset="0"/>
                          <a:cs typeface="Arial" panose="020B0604020202020204" pitchFamily="34" charset="0"/>
                        </a:rPr>
                        <a:t>: conducting an active communication campaign among bachelors in order to convey the strengths of EP</a:t>
                      </a:r>
                      <a:endParaRPr lang="uk-UA" sz="1800" dirty="0">
                        <a:solidFill>
                          <a:srgbClr val="000000"/>
                        </a:solidFill>
                        <a:effectLst/>
                        <a:latin typeface="Franklin Gothic Medium Cond" panose="020B0606030402020204" pitchFamily="34" charset="0"/>
                        <a:cs typeface="Arial" panose="020B0604020202020204" pitchFamily="34" charset="0"/>
                      </a:endParaRPr>
                    </a:p>
                  </a:txBody>
                  <a:tcPr marL="6350" marR="6350" marT="0" marB="0"/>
                </a:tc>
                <a:extLst>
                  <a:ext uri="{0D108BD9-81ED-4DB2-BD59-A6C34878D82A}">
                    <a16:rowId xmlns:a16="http://schemas.microsoft.com/office/drawing/2014/main" val="1196148679"/>
                  </a:ext>
                </a:extLst>
              </a:tr>
            </a:tbl>
          </a:graphicData>
        </a:graphic>
      </p:graphicFrame>
    </p:spTree>
    <p:extLst>
      <p:ext uri="{BB962C8B-B14F-4D97-AF65-F5344CB8AC3E}">
        <p14:creationId xmlns:p14="http://schemas.microsoft.com/office/powerpoint/2010/main" val="4188377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2265797339"/>
              </p:ext>
            </p:extLst>
          </p:nvPr>
        </p:nvGraphicFramePr>
        <p:xfrm>
          <a:off x="0" y="0"/>
          <a:ext cx="12192000" cy="6218013"/>
        </p:xfrm>
        <a:graphic>
          <a:graphicData uri="http://schemas.openxmlformats.org/drawingml/2006/table">
            <a:tbl>
              <a:tblPr firstRow="1" firstCol="1" bandRow="1">
                <a:tableStyleId>{5C22544A-7EE6-4342-B048-85BDC9FD1C3A}</a:tableStyleId>
              </a:tblPr>
              <a:tblGrid>
                <a:gridCol w="4790364">
                  <a:extLst>
                    <a:ext uri="{9D8B030D-6E8A-4147-A177-3AD203B41FA5}">
                      <a16:colId xmlns:a16="http://schemas.microsoft.com/office/drawing/2014/main" val="119863130"/>
                    </a:ext>
                  </a:extLst>
                </a:gridCol>
                <a:gridCol w="7401636">
                  <a:extLst>
                    <a:ext uri="{9D8B030D-6E8A-4147-A177-3AD203B41FA5}">
                      <a16:colId xmlns:a16="http://schemas.microsoft.com/office/drawing/2014/main" val="3767555084"/>
                    </a:ext>
                  </a:extLst>
                </a:gridCol>
              </a:tblGrid>
              <a:tr h="2169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200" dirty="0">
                          <a:effectLst/>
                          <a:latin typeface="Arial" panose="020B0604020202020204" pitchFamily="34" charset="0"/>
                          <a:cs typeface="Arial" panose="020B0604020202020204" pitchFamily="34" charset="0"/>
                        </a:rPr>
                        <a:t> </a:t>
                      </a:r>
                      <a:r>
                        <a:rPr lang="uk-UA" sz="3000" dirty="0" smtClean="0">
                          <a:effectLst/>
                          <a:latin typeface="Franklin Gothic Demi Cond" panose="020B0706030402020204" pitchFamily="34" charset="0"/>
                          <a:cs typeface="Arial" panose="020B0604020202020204" pitchFamily="34" charset="0"/>
                        </a:rPr>
                        <a:t> </a:t>
                      </a:r>
                      <a:r>
                        <a:rPr lang="en-US" sz="3000" dirty="0" smtClean="0">
                          <a:effectLst/>
                          <a:latin typeface="Franklin Gothic Demi Cond" panose="020B0706030402020204" pitchFamily="34" charset="0"/>
                          <a:cs typeface="Arial" panose="020B0604020202020204" pitchFamily="34" charset="0"/>
                        </a:rPr>
                        <a:t>Strategy</a:t>
                      </a:r>
                      <a:endParaRPr lang="uk-UA" sz="3000" dirty="0" smtClean="0">
                        <a:solidFill>
                          <a:srgbClr val="000000"/>
                        </a:solidFill>
                        <a:effectLst/>
                        <a:latin typeface="Franklin Gothic Demi Cond" panose="020B07060304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dirty="0" smtClean="0">
                          <a:effectLst/>
                          <a:latin typeface="Franklin Gothic Demi Cond" panose="020B0706030402020204" pitchFamily="34" charset="0"/>
                          <a:cs typeface="Arial" panose="020B0604020202020204" pitchFamily="34" charset="0"/>
                        </a:rPr>
                        <a:t>MINI – MINI </a:t>
                      </a:r>
                      <a:endParaRPr lang="uk-UA" sz="3000" dirty="0" smtClean="0">
                        <a:solidFill>
                          <a:srgbClr val="000000"/>
                        </a:solidFill>
                        <a:effectLst/>
                        <a:latin typeface="Franklin Gothic Demi Cond" panose="020B0706030402020204" pitchFamily="34" charset="0"/>
                        <a:cs typeface="Arial" panose="020B0604020202020204" pitchFamily="34" charset="0"/>
                      </a:endParaRPr>
                    </a:p>
                  </a:txBody>
                  <a:tcPr marL="5036" marR="5036" marT="0" marB="0" anchor="ctr"/>
                </a:tc>
                <a:tc>
                  <a:txBody>
                    <a:bodyPr/>
                    <a:lstStyle/>
                    <a:p>
                      <a:pPr marL="80010" marR="80645" algn="ctr">
                        <a:spcAft>
                          <a:spcPts val="0"/>
                        </a:spcAft>
                        <a:tabLst>
                          <a:tab pos="153035" algn="l"/>
                        </a:tabLst>
                      </a:pPr>
                      <a:r>
                        <a:rPr lang="en-US" sz="2000" b="1" dirty="0" smtClean="0">
                          <a:latin typeface="Franklin Gothic Medium Cond" panose="020B0606030402020204" pitchFamily="34" charset="0"/>
                        </a:rPr>
                        <a:t>WEAKNESSES </a:t>
                      </a:r>
                    </a:p>
                    <a:p>
                      <a:pPr marL="355600" marR="80645" indent="-276225" algn="just">
                        <a:spcAft>
                          <a:spcPts val="0"/>
                        </a:spcAft>
                        <a:tabLst/>
                      </a:pPr>
                      <a:r>
                        <a:rPr lang="en-US" sz="1600" b="0" dirty="0" smtClean="0">
                          <a:latin typeface="Franklin Gothic Medium Cond" panose="020B0606030402020204" pitchFamily="34" charset="0"/>
                        </a:rPr>
                        <a:t>W1: Low share of the selective</a:t>
                      </a:r>
                      <a:r>
                        <a:rPr lang="en-US" sz="1600" dirty="0" smtClean="0">
                          <a:latin typeface="Franklin Gothic Medium Cond" panose="020B0606030402020204" pitchFamily="34" charset="0"/>
                        </a:rPr>
                        <a:t> </a:t>
                      </a:r>
                      <a:r>
                        <a:rPr lang="en-US" sz="1600" b="0" dirty="0" smtClean="0">
                          <a:latin typeface="Franklin Gothic Medium Cond" panose="020B0606030402020204" pitchFamily="34" charset="0"/>
                        </a:rPr>
                        <a:t>component in the EP</a:t>
                      </a:r>
                    </a:p>
                    <a:p>
                      <a:pPr marL="355600" marR="80645" indent="-276225" algn="just">
                        <a:spcAft>
                          <a:spcPts val="0"/>
                        </a:spcAft>
                        <a:tabLst/>
                      </a:pPr>
                      <a:r>
                        <a:rPr lang="en-US" sz="1600" b="0" dirty="0" smtClean="0">
                          <a:latin typeface="Franklin Gothic Medium Cond" panose="020B0606030402020204" pitchFamily="34" charset="0"/>
                        </a:rPr>
                        <a:t>W2: The predominance of lecture hours, which does not meet the needs of students in the development of practical skills </a:t>
                      </a:r>
                    </a:p>
                    <a:p>
                      <a:pPr marL="355600" marR="80645" lvl="0" indent="-276225" algn="just" defTabSz="914400" rtl="0" eaLnBrk="1" fontAlgn="auto" latinLnBrk="0" hangingPunct="1">
                        <a:lnSpc>
                          <a:spcPct val="100000"/>
                        </a:lnSpc>
                        <a:spcBef>
                          <a:spcPts val="0"/>
                        </a:spcBef>
                        <a:spcAft>
                          <a:spcPts val="0"/>
                        </a:spcAft>
                        <a:buClrTx/>
                        <a:buSzTx/>
                        <a:buFontTx/>
                        <a:buNone/>
                        <a:tabLst/>
                        <a:defRPr/>
                      </a:pPr>
                      <a:r>
                        <a:rPr lang="en-US" sz="1600" b="0" dirty="0" smtClean="0">
                          <a:latin typeface="Franklin Gothic Medium Cond" panose="020B0606030402020204" pitchFamily="34" charset="0"/>
                        </a:rPr>
                        <a:t>W3: Among the components of the EP, insufficient attention is paid to the problems of internationalization and globalization, business modeling and development of strategic thinking in the digital economy </a:t>
                      </a:r>
                    </a:p>
                    <a:p>
                      <a:pPr marL="355600" marR="80645" lvl="0" indent="-276225" algn="just" defTabSz="914400" rtl="0" eaLnBrk="1" fontAlgn="auto" latinLnBrk="0" hangingPunct="1">
                        <a:lnSpc>
                          <a:spcPct val="100000"/>
                        </a:lnSpc>
                        <a:spcBef>
                          <a:spcPts val="0"/>
                        </a:spcBef>
                        <a:spcAft>
                          <a:spcPts val="0"/>
                        </a:spcAft>
                        <a:buClrTx/>
                        <a:buSzTx/>
                        <a:buFontTx/>
                        <a:buNone/>
                        <a:tabLst/>
                        <a:defRPr/>
                      </a:pPr>
                      <a:r>
                        <a:rPr lang="en-US" sz="1600" b="0" dirty="0" smtClean="0">
                          <a:latin typeface="Franklin Gothic Medium Cond" panose="020B0606030402020204" pitchFamily="34" charset="0"/>
                        </a:rPr>
                        <a:t>W4: Short training</a:t>
                      </a:r>
                      <a:r>
                        <a:rPr lang="en-US" sz="1600" b="0" baseline="0" dirty="0" smtClean="0">
                          <a:latin typeface="Franklin Gothic Medium Cond" panose="020B0606030402020204" pitchFamily="34" charset="0"/>
                        </a:rPr>
                        <a:t> </a:t>
                      </a:r>
                      <a:r>
                        <a:rPr lang="en-US" sz="1600" b="0" dirty="0" smtClean="0">
                          <a:latin typeface="Franklin Gothic Medium Cond" panose="020B0606030402020204" pitchFamily="34" charset="0"/>
                        </a:rPr>
                        <a:t>period, which complicates the organization of international mobility programs </a:t>
                      </a:r>
                    </a:p>
                    <a:p>
                      <a:pPr marL="355600" marR="80645" indent="-276225" algn="just">
                        <a:spcAft>
                          <a:spcPts val="0"/>
                        </a:spcAft>
                        <a:tabLst/>
                      </a:pPr>
                      <a:r>
                        <a:rPr lang="en-US" sz="1600" b="0" dirty="0" smtClean="0">
                          <a:latin typeface="Franklin Gothic Medium Cond" panose="020B0606030402020204" pitchFamily="34" charset="0"/>
                        </a:rPr>
                        <a:t>W5: Lack of possibility to obtain a double degree with international partners-universities</a:t>
                      </a:r>
                    </a:p>
                    <a:p>
                      <a:pPr marL="355600" marR="80645" indent="-276225" algn="just">
                        <a:spcAft>
                          <a:spcPts val="0"/>
                        </a:spcAft>
                        <a:tabLst/>
                      </a:pPr>
                      <a:r>
                        <a:rPr lang="en-US" sz="1600" b="0" dirty="0" smtClean="0">
                          <a:latin typeface="Franklin Gothic Medium Cond" panose="020B0606030402020204" pitchFamily="34" charset="0"/>
                        </a:rPr>
                        <a:t>W6: Student’s insufficient knowledge of foreign languages</a:t>
                      </a:r>
                      <a:endParaRPr lang="uk-UA" sz="1600" b="0" dirty="0">
                        <a:effectLst/>
                        <a:latin typeface="Franklin Gothic Medium Cond" panose="020B0606030402020204" pitchFamily="34" charset="0"/>
                        <a:cs typeface="Arial" panose="020B0604020202020204" pitchFamily="34" charset="0"/>
                      </a:endParaRPr>
                    </a:p>
                  </a:txBody>
                  <a:tcPr marL="5036" marR="5036" marT="0" marB="0"/>
                </a:tc>
                <a:extLst>
                  <a:ext uri="{0D108BD9-81ED-4DB2-BD59-A6C34878D82A}">
                    <a16:rowId xmlns:a16="http://schemas.microsoft.com/office/drawing/2014/main" val="4001374587"/>
                  </a:ext>
                </a:extLst>
              </a:tr>
              <a:tr h="3718653">
                <a:tc>
                  <a:txBody>
                    <a:bodyPr/>
                    <a:lstStyle/>
                    <a:p>
                      <a:pPr indent="-3175" algn="ctr">
                        <a:spcAft>
                          <a:spcPts val="0"/>
                        </a:spcAft>
                      </a:pPr>
                      <a:r>
                        <a:rPr lang="en-US" sz="2000" dirty="0" smtClean="0">
                          <a:latin typeface="Franklin Gothic Medium Cond" panose="020B0606030402020204" pitchFamily="34" charset="0"/>
                        </a:rPr>
                        <a:t>THREATS </a:t>
                      </a:r>
                    </a:p>
                    <a:p>
                      <a:pPr marL="358775" indent="-361950" algn="just">
                        <a:spcAft>
                          <a:spcPts val="0"/>
                        </a:spcAft>
                      </a:pPr>
                      <a:r>
                        <a:rPr lang="en-US" sz="1600" b="0" dirty="0" smtClean="0">
                          <a:latin typeface="Franklin Gothic Medium Cond" panose="020B0606030402020204" pitchFamily="34" charset="0"/>
                        </a:rPr>
                        <a:t>T1: Quarantine restrictions during the educational process </a:t>
                      </a:r>
                    </a:p>
                    <a:p>
                      <a:pPr marL="358775" indent="-361950" algn="just">
                        <a:spcAft>
                          <a:spcPts val="0"/>
                        </a:spcAft>
                      </a:pPr>
                      <a:r>
                        <a:rPr lang="en-US" sz="1600" b="0" dirty="0" smtClean="0">
                          <a:latin typeface="Franklin Gothic Medium Cond" panose="020B0606030402020204" pitchFamily="34" charset="0"/>
                        </a:rPr>
                        <a:t>T2: Changing of the labor market and increasing unemployment among managers </a:t>
                      </a:r>
                    </a:p>
                    <a:p>
                      <a:pPr marL="358775" indent="-361950" algn="just">
                        <a:spcAft>
                          <a:spcPts val="0"/>
                        </a:spcAft>
                      </a:pPr>
                      <a:r>
                        <a:rPr lang="en-US" sz="1600" b="0" dirty="0" smtClean="0">
                          <a:latin typeface="Franklin Gothic Medium Cond" panose="020B0606030402020204" pitchFamily="34" charset="0"/>
                        </a:rPr>
                        <a:t>T3: Reduction of the government order for the training of masters in management </a:t>
                      </a:r>
                    </a:p>
                    <a:p>
                      <a:pPr marL="358775" indent="-361950" algn="just">
                        <a:spcAft>
                          <a:spcPts val="0"/>
                        </a:spcAft>
                      </a:pPr>
                      <a:r>
                        <a:rPr lang="en-US" sz="1600" b="0" dirty="0" smtClean="0">
                          <a:latin typeface="Franklin Gothic Medium Cond" panose="020B0606030402020204" pitchFamily="34" charset="0"/>
                        </a:rPr>
                        <a:t>T4: Changing the conditions of the competitive environment through the optimization of the network of universities</a:t>
                      </a:r>
                    </a:p>
                    <a:p>
                      <a:pPr marL="358775" indent="-361950" algn="just">
                        <a:spcAft>
                          <a:spcPts val="0"/>
                        </a:spcAft>
                      </a:pPr>
                      <a:r>
                        <a:rPr lang="en-US" sz="1600" b="0" dirty="0" smtClean="0">
                          <a:latin typeface="Franklin Gothic Medium Cond" panose="020B0606030402020204" pitchFamily="34" charset="0"/>
                        </a:rPr>
                        <a:t>T5: Dumping policy of competitors in determining of the tuition fee</a:t>
                      </a:r>
                    </a:p>
                    <a:p>
                      <a:pPr marL="358775" indent="-361950" algn="just">
                        <a:spcAft>
                          <a:spcPts val="0"/>
                        </a:spcAft>
                      </a:pPr>
                      <a:r>
                        <a:rPr lang="en-US" sz="1600" b="0" dirty="0" smtClean="0">
                          <a:latin typeface="Franklin Gothic Medium Cond" panose="020B0606030402020204" pitchFamily="34" charset="0"/>
                        </a:rPr>
                        <a:t>T6: Reducing the number of bachelors who want to pursue a master's degree </a:t>
                      </a:r>
                    </a:p>
                    <a:p>
                      <a:pPr marL="358775" indent="-361950" algn="just">
                        <a:spcAft>
                          <a:spcPts val="0"/>
                        </a:spcAft>
                      </a:pPr>
                      <a:r>
                        <a:rPr lang="en-US" sz="1600" b="0" dirty="0" smtClean="0">
                          <a:latin typeface="Franklin Gothic Medium Cond" panose="020B0606030402020204" pitchFamily="34" charset="0"/>
                        </a:rPr>
                        <a:t>T7: Prospects for the implementation of </a:t>
                      </a:r>
                      <a:r>
                        <a:rPr lang="en-US" sz="1600" dirty="0" smtClean="0"/>
                        <a:t> </a:t>
                      </a:r>
                      <a:r>
                        <a:rPr lang="en-US" sz="1600" b="0" dirty="0" smtClean="0">
                          <a:latin typeface="Franklin Gothic Medium Cond" panose="020B0606030402020204" pitchFamily="34" charset="0"/>
                        </a:rPr>
                        <a:t>External evaluative exam</a:t>
                      </a:r>
                      <a:r>
                        <a:rPr lang="en-US" sz="1600" dirty="0" smtClean="0"/>
                        <a:t> </a:t>
                      </a:r>
                      <a:r>
                        <a:rPr lang="en-US" sz="1600" b="0" dirty="0" smtClean="0">
                          <a:latin typeface="Franklin Gothic Medium Cond" panose="020B0606030402020204" pitchFamily="34" charset="0"/>
                        </a:rPr>
                        <a:t> for masters in management </a:t>
                      </a:r>
                      <a:endParaRPr lang="uk-UA" sz="1600" b="0" dirty="0">
                        <a:solidFill>
                          <a:srgbClr val="000000"/>
                        </a:solidFill>
                        <a:effectLst/>
                        <a:latin typeface="Franklin Gothic Medium Cond" panose="020B0606030402020204" pitchFamily="34" charset="0"/>
                        <a:cs typeface="Arial" panose="020B0604020202020204" pitchFamily="34" charset="0"/>
                      </a:endParaRPr>
                    </a:p>
                  </a:txBody>
                  <a:tcPr marL="5036" marR="5036" marT="0" marB="0"/>
                </a:tc>
                <a:tc>
                  <a:txBody>
                    <a:bodyPr/>
                    <a:lstStyle/>
                    <a:p>
                      <a:pPr marL="898525" marR="85725" indent="-801688" algn="just"/>
                      <a:r>
                        <a:rPr lang="en-US" sz="1800" b="1" spc="-15" dirty="0" smtClean="0">
                          <a:effectLst/>
                          <a:latin typeface="Franklin Gothic Medium Cond" panose="020B0606030402020204" pitchFamily="34" charset="0"/>
                          <a:cs typeface="Arial" panose="020B0604020202020204" pitchFamily="34" charset="0"/>
                        </a:rPr>
                        <a:t>T6 + W6 </a:t>
                      </a:r>
                      <a:r>
                        <a:rPr lang="en-US" sz="1800" spc="-15" dirty="0" smtClean="0">
                          <a:effectLst/>
                          <a:latin typeface="Franklin Gothic Medium Cond" panose="020B0606030402020204" pitchFamily="34" charset="0"/>
                          <a:cs typeface="Arial" panose="020B0604020202020204" pitchFamily="34" charset="0"/>
                        </a:rPr>
                        <a:t>: implementing of an English-language EP for foreign students</a:t>
                      </a:r>
                    </a:p>
                    <a:p>
                      <a:pPr marL="898525" marR="85725" indent="-801688" algn="just"/>
                      <a:r>
                        <a:rPr lang="en-US" sz="1800" b="1" spc="-15" dirty="0" smtClean="0">
                          <a:effectLst/>
                          <a:latin typeface="Franklin Gothic Medium Cond" panose="020B0606030402020204" pitchFamily="34" charset="0"/>
                          <a:cs typeface="Arial" panose="020B0604020202020204" pitchFamily="34" charset="0"/>
                        </a:rPr>
                        <a:t>T1 + W1 </a:t>
                      </a:r>
                      <a:r>
                        <a:rPr lang="en-US" sz="1800" spc="-15" dirty="0" smtClean="0">
                          <a:effectLst/>
                          <a:latin typeface="Franklin Gothic Medium Cond" panose="020B0606030402020204" pitchFamily="34" charset="0"/>
                          <a:cs typeface="Arial" panose="020B0604020202020204" pitchFamily="34" charset="0"/>
                        </a:rPr>
                        <a:t>: establishing of communications with applicants in terms of distance learning through the expansion of the selective component of the EP</a:t>
                      </a:r>
                    </a:p>
                    <a:p>
                      <a:pPr marL="898525" marR="85725" indent="-801688" algn="just"/>
                      <a:r>
                        <a:rPr lang="en-US" sz="1800" b="1" spc="-15" dirty="0" smtClean="0">
                          <a:effectLst/>
                          <a:latin typeface="Franklin Gothic Medium Cond" panose="020B0606030402020204" pitchFamily="34" charset="0"/>
                          <a:cs typeface="Arial" panose="020B0604020202020204" pitchFamily="34" charset="0"/>
                        </a:rPr>
                        <a:t>T1 + T6 + W5 </a:t>
                      </a:r>
                      <a:r>
                        <a:rPr lang="en-US" sz="1800" spc="-15" dirty="0" smtClean="0">
                          <a:effectLst/>
                          <a:latin typeface="Franklin Gothic Medium Cond" panose="020B0606030402020204" pitchFamily="34" charset="0"/>
                          <a:cs typeface="Arial" panose="020B0604020202020204" pitchFamily="34" charset="0"/>
                        </a:rPr>
                        <a:t>: establishing cooperation with international partner-universities by creating conditions for obtaining a double master degree online EP</a:t>
                      </a:r>
                    </a:p>
                    <a:p>
                      <a:pPr marL="898525" marR="85725" indent="-801688" algn="just"/>
                      <a:r>
                        <a:rPr lang="en-US" sz="1800" b="1" spc="-15" dirty="0" smtClean="0">
                          <a:effectLst/>
                          <a:latin typeface="Franklin Gothic Medium Cond" panose="020B0606030402020204" pitchFamily="34" charset="0"/>
                          <a:cs typeface="Arial" panose="020B0604020202020204" pitchFamily="34" charset="0"/>
                        </a:rPr>
                        <a:t>T2 + W3 </a:t>
                      </a:r>
                      <a:r>
                        <a:rPr lang="en-US" sz="1800" spc="-15" dirty="0" smtClean="0">
                          <a:effectLst/>
                          <a:latin typeface="Franklin Gothic Medium Cond" panose="020B0606030402020204" pitchFamily="34" charset="0"/>
                          <a:cs typeface="Arial" panose="020B0604020202020204" pitchFamily="34" charset="0"/>
                        </a:rPr>
                        <a:t>: improving of the EP through the expansion of educational components taking into account the main trends in the labor market and the needs of stakeholders</a:t>
                      </a:r>
                    </a:p>
                    <a:p>
                      <a:pPr marL="898525" marR="85725" indent="-801688" algn="just"/>
                      <a:r>
                        <a:rPr lang="en-US" sz="1800" b="1" spc="-15" dirty="0" smtClean="0">
                          <a:effectLst/>
                          <a:latin typeface="Franklin Gothic Medium Cond" panose="020B0606030402020204" pitchFamily="34" charset="0"/>
                          <a:cs typeface="Arial" panose="020B0604020202020204" pitchFamily="34" charset="0"/>
                        </a:rPr>
                        <a:t>T3 + W5 </a:t>
                      </a:r>
                      <a:r>
                        <a:rPr lang="en-US" sz="1800" spc="-15" dirty="0" smtClean="0">
                          <a:effectLst/>
                          <a:latin typeface="Franklin Gothic Medium Cond" panose="020B0606030402020204" pitchFamily="34" charset="0"/>
                          <a:cs typeface="Arial" panose="020B0604020202020204" pitchFamily="34" charset="0"/>
                        </a:rPr>
                        <a:t>: searching for international partners to apply for student grants for a double master degree EP</a:t>
                      </a:r>
                    </a:p>
                    <a:p>
                      <a:pPr marL="898525" marR="85725" indent="-801688" algn="just"/>
                      <a:r>
                        <a:rPr lang="en-US" sz="1800" b="1" spc="-15" dirty="0" smtClean="0">
                          <a:effectLst/>
                          <a:latin typeface="Franklin Gothic Medium Cond" panose="020B0606030402020204" pitchFamily="34" charset="0"/>
                          <a:cs typeface="Arial" panose="020B0604020202020204" pitchFamily="34" charset="0"/>
                        </a:rPr>
                        <a:t>T2 + W2 </a:t>
                      </a:r>
                      <a:r>
                        <a:rPr lang="en-US" sz="1800" spc="-15" dirty="0" smtClean="0">
                          <a:effectLst/>
                          <a:latin typeface="Franklin Gothic Medium Cond" panose="020B0606030402020204" pitchFamily="34" charset="0"/>
                          <a:cs typeface="Arial" panose="020B0604020202020204" pitchFamily="34" charset="0"/>
                        </a:rPr>
                        <a:t>: improving of the EP through changing the content of internship programs taking into account the proposals and needs of employers in</a:t>
                      </a:r>
                      <a:r>
                        <a:rPr lang="en-US" sz="1800" spc="-15" baseline="0" dirty="0" smtClean="0">
                          <a:effectLst/>
                          <a:latin typeface="Franklin Gothic Medium Cond" panose="020B0606030402020204" pitchFamily="34" charset="0"/>
                          <a:cs typeface="Arial" panose="020B0604020202020204" pitchFamily="34" charset="0"/>
                        </a:rPr>
                        <a:t> </a:t>
                      </a:r>
                      <a:r>
                        <a:rPr lang="en-US" sz="1800" spc="-15" dirty="0" smtClean="0">
                          <a:effectLst/>
                          <a:latin typeface="Franklin Gothic Medium Cond" panose="020B0606030402020204" pitchFamily="34" charset="0"/>
                          <a:cs typeface="Arial" panose="020B0604020202020204" pitchFamily="34" charset="0"/>
                        </a:rPr>
                        <a:t>forming of practical skills of graduates</a:t>
                      </a:r>
                      <a:endParaRPr lang="uk-UA" sz="1800" dirty="0">
                        <a:effectLst/>
                        <a:latin typeface="Franklin Gothic Medium Cond" panose="020B0606030402020204" pitchFamily="34" charset="0"/>
                        <a:cs typeface="Arial" panose="020B0604020202020204" pitchFamily="34" charset="0"/>
                      </a:endParaRPr>
                    </a:p>
                  </a:txBody>
                  <a:tcPr marL="5036" marR="5036" marT="0" marB="0" anchor="ctr"/>
                </a:tc>
                <a:extLst>
                  <a:ext uri="{0D108BD9-81ED-4DB2-BD59-A6C34878D82A}">
                    <a16:rowId xmlns:a16="http://schemas.microsoft.com/office/drawing/2014/main" val="2751904689"/>
                  </a:ext>
                </a:extLst>
              </a:tr>
            </a:tbl>
          </a:graphicData>
        </a:graphic>
      </p:graphicFrame>
    </p:spTree>
    <p:extLst>
      <p:ext uri="{BB962C8B-B14F-4D97-AF65-F5344CB8AC3E}">
        <p14:creationId xmlns:p14="http://schemas.microsoft.com/office/powerpoint/2010/main" val="1060508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91070"/>
            <a:ext cx="10515600" cy="873456"/>
          </a:xfrm>
        </p:spPr>
        <p:txBody>
          <a:bodyPr>
            <a:normAutofit/>
          </a:bodyPr>
          <a:lstStyle/>
          <a:p>
            <a:r>
              <a:rPr lang="en-US" sz="3200" b="1" dirty="0">
                <a:solidFill>
                  <a:srgbClr val="0070C0"/>
                </a:solidFill>
                <a:latin typeface="Franklin Gothic Demi Cond" panose="020B0706030402020204" pitchFamily="34" charset="0"/>
              </a:rPr>
              <a:t>The main directions of improving the educational program: </a:t>
            </a:r>
            <a:endParaRPr lang="uk-UA" sz="3200" b="1" dirty="0">
              <a:solidFill>
                <a:srgbClr val="0070C0"/>
              </a:solidFill>
              <a:latin typeface="Franklin Gothic Demi Cond" panose="020B0706030402020204" pitchFamily="34"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sp>
        <p:nvSpPr>
          <p:cNvPr id="6" name="Прямоугольник 5"/>
          <p:cNvSpPr/>
          <p:nvPr/>
        </p:nvSpPr>
        <p:spPr>
          <a:xfrm>
            <a:off x="662028" y="900752"/>
            <a:ext cx="10781732" cy="4893647"/>
          </a:xfrm>
          <a:prstGeom prst="rect">
            <a:avLst/>
          </a:prstGeom>
        </p:spPr>
        <p:txBody>
          <a:bodyPr wrap="square">
            <a:spAutoFit/>
          </a:bodyPr>
          <a:lstStyle/>
          <a:p>
            <a:pPr marL="342900" indent="-342900" algn="just">
              <a:lnSpc>
                <a:spcPct val="100000"/>
              </a:lnSpc>
              <a:spcBef>
                <a:spcPts val="0"/>
              </a:spcBef>
              <a:buFont typeface="Wingdings" panose="05000000000000000000" pitchFamily="2" charset="2"/>
              <a:buChar char="§"/>
            </a:pPr>
            <a:r>
              <a:rPr lang="en-US" sz="2400" b="1" dirty="0">
                <a:latin typeface="Franklin Gothic Medium Cond" panose="020B0606030402020204" pitchFamily="34" charset="0"/>
              </a:rPr>
              <a:t>Improving the content of selected components of the OP based on the interests and needs of </a:t>
            </a:r>
            <a:r>
              <a:rPr lang="en-US" sz="2400" b="1" dirty="0" smtClean="0">
                <a:latin typeface="Franklin Gothic Medium Cond" panose="020B0606030402020204" pitchFamily="34" charset="0"/>
              </a:rPr>
              <a:t>stakeholders:</a:t>
            </a:r>
            <a:r>
              <a:rPr lang="en-US" sz="2400" dirty="0" smtClean="0">
                <a:latin typeface="Franklin Gothic Medium Cond" panose="020B0606030402020204" pitchFamily="34" charset="0"/>
              </a:rPr>
              <a:t> </a:t>
            </a:r>
            <a:r>
              <a:rPr lang="en-US" sz="2400" dirty="0">
                <a:latin typeface="Franklin Gothic Medium Cond" panose="020B0606030402020204" pitchFamily="34" charset="0"/>
              </a:rPr>
              <a:t>to supplement the following disciplines: International project management; Business models in the digital economy; Globalism in Management; Foreign language for professional </a:t>
            </a:r>
            <a:r>
              <a:rPr lang="en-US" sz="2400" dirty="0" smtClean="0">
                <a:latin typeface="Franklin Gothic Medium Cond" panose="020B0606030402020204" pitchFamily="34" charset="0"/>
              </a:rPr>
              <a:t>purposes</a:t>
            </a:r>
          </a:p>
          <a:p>
            <a:pPr marL="342900" indent="-342900" algn="just">
              <a:lnSpc>
                <a:spcPct val="100000"/>
              </a:lnSpc>
              <a:spcBef>
                <a:spcPts val="0"/>
              </a:spcBef>
              <a:buFont typeface="Wingdings" panose="05000000000000000000" pitchFamily="2" charset="2"/>
              <a:buChar char="§"/>
            </a:pPr>
            <a:r>
              <a:rPr lang="en-US" sz="2400" b="1" dirty="0" smtClean="0">
                <a:latin typeface="Franklin Gothic Medium Cond" panose="020B0606030402020204" pitchFamily="34" charset="0"/>
              </a:rPr>
              <a:t>Additional professional competence</a:t>
            </a:r>
            <a:r>
              <a:rPr lang="en-US" sz="2400" dirty="0" smtClean="0">
                <a:latin typeface="Franklin Gothic Medium Cond" panose="020B0606030402020204" pitchFamily="34" charset="0"/>
              </a:rPr>
              <a:t>:</a:t>
            </a:r>
          </a:p>
          <a:p>
            <a:pPr marL="355600" algn="just">
              <a:lnSpc>
                <a:spcPct val="100000"/>
              </a:lnSpc>
              <a:spcBef>
                <a:spcPts val="0"/>
              </a:spcBef>
            </a:pPr>
            <a:r>
              <a:rPr lang="en-US" sz="2400" dirty="0" smtClean="0">
                <a:latin typeface="Franklin Gothic Medium Cond" panose="020B0606030402020204" pitchFamily="34" charset="0"/>
              </a:rPr>
              <a:t> </a:t>
            </a:r>
            <a:r>
              <a:rPr lang="en-US" sz="2400" dirty="0">
                <a:latin typeface="Franklin Gothic Medium Cond" panose="020B0606030402020204" pitchFamily="34" charset="0"/>
              </a:rPr>
              <a:t>FC 11. Ability to analyze the features of the functioning of organizations in the global environment, to effectively manage their activities in the international </a:t>
            </a:r>
            <a:r>
              <a:rPr lang="en-US" sz="2400" dirty="0" smtClean="0">
                <a:latin typeface="Franklin Gothic Medium Cond" panose="020B0606030402020204" pitchFamily="34" charset="0"/>
              </a:rPr>
              <a:t>market</a:t>
            </a:r>
          </a:p>
          <a:p>
            <a:pPr marL="342900" indent="-342900" algn="just">
              <a:lnSpc>
                <a:spcPct val="100000"/>
              </a:lnSpc>
              <a:spcBef>
                <a:spcPts val="0"/>
              </a:spcBef>
              <a:buFont typeface="Wingdings" panose="05000000000000000000" pitchFamily="2" charset="2"/>
              <a:buChar char="§"/>
            </a:pPr>
            <a:r>
              <a:rPr lang="en-US" sz="2400" b="1" dirty="0" smtClean="0">
                <a:latin typeface="Franklin Gothic Medium Cond" panose="020B0606030402020204" pitchFamily="34" charset="0"/>
              </a:rPr>
              <a:t>Intensification </a:t>
            </a:r>
            <a:r>
              <a:rPr lang="en-US" sz="2400" b="1" dirty="0">
                <a:latin typeface="Franklin Gothic Medium Cond" panose="020B0606030402020204" pitchFamily="34" charset="0"/>
              </a:rPr>
              <a:t>of work with </a:t>
            </a:r>
            <a:r>
              <a:rPr lang="en-US" sz="2400" b="1" dirty="0" smtClean="0">
                <a:latin typeface="Franklin Gothic Medium Cond" panose="020B0606030402020204" pitchFamily="34" charset="0"/>
              </a:rPr>
              <a:t>stakeholders: </a:t>
            </a:r>
            <a:r>
              <a:rPr lang="en-US" sz="2400" dirty="0" smtClean="0">
                <a:latin typeface="Franklin Gothic Medium Cond" panose="020B0606030402020204" pitchFamily="34" charset="0"/>
              </a:rPr>
              <a:t>changing of the organizational format of course project, guest </a:t>
            </a:r>
            <a:r>
              <a:rPr lang="en-US" sz="2400" dirty="0">
                <a:latin typeface="Franklin Gothic Medium Cond" panose="020B0606030402020204" pitchFamily="34" charset="0"/>
              </a:rPr>
              <a:t>lectures, trainings, webinars and recognition of their </a:t>
            </a:r>
            <a:r>
              <a:rPr lang="en-US" sz="2400" dirty="0" smtClean="0">
                <a:latin typeface="Franklin Gothic Medium Cond" panose="020B0606030402020204" pitchFamily="34" charset="0"/>
              </a:rPr>
              <a:t>results</a:t>
            </a:r>
          </a:p>
          <a:p>
            <a:pPr marL="342900" indent="-342900" algn="just">
              <a:lnSpc>
                <a:spcPct val="100000"/>
              </a:lnSpc>
              <a:spcBef>
                <a:spcPts val="0"/>
              </a:spcBef>
              <a:buFont typeface="Wingdings" panose="05000000000000000000" pitchFamily="2" charset="2"/>
              <a:buChar char="§"/>
            </a:pPr>
            <a:r>
              <a:rPr lang="en-US" sz="2400" b="1" dirty="0" smtClean="0">
                <a:latin typeface="Franklin Gothic Medium Cond" panose="020B0606030402020204" pitchFamily="34" charset="0"/>
              </a:rPr>
              <a:t>Strengthening </a:t>
            </a:r>
            <a:r>
              <a:rPr lang="en-US" sz="2400" b="1" dirty="0">
                <a:latin typeface="Franklin Gothic Medium Cond" panose="020B0606030402020204" pitchFamily="34" charset="0"/>
              </a:rPr>
              <a:t>international </a:t>
            </a:r>
            <a:r>
              <a:rPr lang="en-US" sz="2400" b="1" dirty="0" smtClean="0">
                <a:latin typeface="Franklin Gothic Medium Cond" panose="020B0606030402020204" pitchFamily="34" charset="0"/>
              </a:rPr>
              <a:t>mobility: </a:t>
            </a:r>
            <a:r>
              <a:rPr lang="en-US" sz="2400" dirty="0" smtClean="0">
                <a:latin typeface="Franklin Gothic Medium Cond" panose="020B0606030402020204" pitchFamily="34" charset="0"/>
              </a:rPr>
              <a:t>development </a:t>
            </a:r>
            <a:r>
              <a:rPr lang="en-US" sz="2400" dirty="0">
                <a:latin typeface="Franklin Gothic Medium Cond" panose="020B0606030402020204" pitchFamily="34" charset="0"/>
              </a:rPr>
              <a:t>of an integrated program of internationalization for </a:t>
            </a:r>
            <a:r>
              <a:rPr lang="en-US" sz="2400" dirty="0" smtClean="0">
                <a:latin typeface="Franklin Gothic Medium Cond" panose="020B0606030402020204" pitchFamily="34" charset="0"/>
              </a:rPr>
              <a:t>EP </a:t>
            </a:r>
            <a:r>
              <a:rPr lang="en-US" sz="2400" dirty="0">
                <a:latin typeface="Franklin Gothic Medium Cond" panose="020B0606030402020204" pitchFamily="34" charset="0"/>
              </a:rPr>
              <a:t>with access to specific scientific and educational results (international conferences, projects, grants), improving the level of foreign languages ​​of teachers and </a:t>
            </a:r>
            <a:r>
              <a:rPr lang="en-US" sz="2400" dirty="0" smtClean="0">
                <a:latin typeface="Franklin Gothic Medium Cond" panose="020B0606030402020204" pitchFamily="34" charset="0"/>
              </a:rPr>
              <a:t>applicants</a:t>
            </a:r>
            <a:endParaRPr lang="uk-UA" sz="2400" dirty="0">
              <a:latin typeface="Franklin Gothic Medium Cond" panose="020B0606030402020204" pitchFamily="34" charset="0"/>
            </a:endParaRPr>
          </a:p>
        </p:txBody>
      </p:sp>
    </p:spTree>
    <p:extLst>
      <p:ext uri="{BB962C8B-B14F-4D97-AF65-F5344CB8AC3E}">
        <p14:creationId xmlns:p14="http://schemas.microsoft.com/office/powerpoint/2010/main" val="3602805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61304">
            <a:off x="-109182" y="122830"/>
            <a:ext cx="3639403" cy="2729552"/>
          </a:xfrm>
          <a:prstGeom prst="rect">
            <a:avLst/>
          </a:prstGeom>
        </p:spPr>
      </p:pic>
      <p:sp>
        <p:nvSpPr>
          <p:cNvPr id="3" name="Объект 2"/>
          <p:cNvSpPr>
            <a:spLocks noGrp="1"/>
          </p:cNvSpPr>
          <p:nvPr>
            <p:ph idx="1"/>
          </p:nvPr>
        </p:nvSpPr>
        <p:spPr>
          <a:xfrm>
            <a:off x="865496" y="887105"/>
            <a:ext cx="10515600" cy="5371745"/>
          </a:xfrm>
        </p:spPr>
        <p:txBody>
          <a:bodyPr>
            <a:normAutofit/>
          </a:bodyPr>
          <a:lstStyle/>
          <a:p>
            <a:pPr marL="0" indent="0" algn="ctr">
              <a:buNone/>
            </a:pPr>
            <a:r>
              <a:rPr lang="en-US" sz="4000" b="1" dirty="0" smtClean="0">
                <a:latin typeface="Lucida Calligraphy" panose="03010101010101010101" pitchFamily="66" charset="0"/>
              </a:rPr>
              <a:t>Our team </a:t>
            </a:r>
          </a:p>
          <a:p>
            <a:pPr marL="0" indent="0" algn="ctr">
              <a:buNone/>
            </a:pPr>
            <a:endParaRPr lang="en-US" sz="4000" dirty="0" smtClean="0">
              <a:latin typeface="Lucida Calligraphy" panose="03010101010101010101" pitchFamily="66" charset="0"/>
            </a:endParaRPr>
          </a:p>
          <a:p>
            <a:pPr marL="0" indent="0" algn="ctr">
              <a:buNone/>
            </a:pPr>
            <a:r>
              <a:rPr lang="en-US" sz="4000" b="1" dirty="0" smtClean="0">
                <a:solidFill>
                  <a:srgbClr val="FF0000"/>
                </a:solidFill>
                <a:latin typeface="Lucida Calligraphy" panose="03010101010101010101" pitchFamily="66" charset="0"/>
              </a:rPr>
              <a:t>thanks all </a:t>
            </a:r>
            <a:r>
              <a:rPr lang="en-US" sz="4000" b="1" dirty="0">
                <a:solidFill>
                  <a:srgbClr val="FF0000"/>
                </a:solidFill>
                <a:latin typeface="Lucida Calligraphy" panose="03010101010101010101" pitchFamily="66" charset="0"/>
              </a:rPr>
              <a:t>the organizers </a:t>
            </a:r>
            <a:endParaRPr lang="en-US" sz="4000" b="1" dirty="0" smtClean="0">
              <a:solidFill>
                <a:srgbClr val="FF0000"/>
              </a:solidFill>
              <a:latin typeface="Lucida Calligraphy" panose="03010101010101010101" pitchFamily="66" charset="0"/>
            </a:endParaRPr>
          </a:p>
          <a:p>
            <a:pPr marL="0" indent="0" algn="ctr">
              <a:buNone/>
            </a:pPr>
            <a:endParaRPr lang="en-US" sz="4000" dirty="0" smtClean="0">
              <a:latin typeface="Lucida Calligraphy" panose="03010101010101010101" pitchFamily="66" charset="0"/>
            </a:endParaRPr>
          </a:p>
          <a:p>
            <a:pPr marL="0" indent="0" algn="ctr">
              <a:buNone/>
            </a:pPr>
            <a:r>
              <a:rPr lang="en-US" sz="3000" dirty="0" smtClean="0">
                <a:latin typeface="Lucida Calligraphy" panose="03010101010101010101" pitchFamily="66" charset="0"/>
              </a:rPr>
              <a:t>for </a:t>
            </a:r>
            <a:r>
              <a:rPr lang="en-US" sz="3000" dirty="0">
                <a:latin typeface="Lucida Calligraphy" panose="03010101010101010101" pitchFamily="66" charset="0"/>
              </a:rPr>
              <a:t>the opportunity to gain new knowledge </a:t>
            </a:r>
            <a:endParaRPr lang="en-US" sz="3000" dirty="0" smtClean="0">
              <a:latin typeface="Lucida Calligraphy" panose="03010101010101010101" pitchFamily="66" charset="0"/>
            </a:endParaRPr>
          </a:p>
          <a:p>
            <a:pPr marL="0" indent="0" algn="ctr">
              <a:buNone/>
            </a:pPr>
            <a:r>
              <a:rPr lang="en-US" sz="3000" dirty="0" smtClean="0">
                <a:latin typeface="Lucida Calligraphy" panose="03010101010101010101" pitchFamily="66" charset="0"/>
              </a:rPr>
              <a:t>and to </a:t>
            </a:r>
            <a:r>
              <a:rPr lang="en-US" sz="3000" dirty="0">
                <a:latin typeface="Lucida Calligraphy" panose="03010101010101010101" pitchFamily="66" charset="0"/>
              </a:rPr>
              <a:t>review our educational program </a:t>
            </a:r>
            <a:endParaRPr lang="en-US" sz="3000" dirty="0" smtClean="0">
              <a:latin typeface="Lucida Calligraphy" panose="03010101010101010101" pitchFamily="66" charset="0"/>
            </a:endParaRPr>
          </a:p>
          <a:p>
            <a:pPr marL="0" indent="0" algn="ctr">
              <a:buNone/>
            </a:pPr>
            <a:r>
              <a:rPr lang="en-US" sz="3000" dirty="0" smtClean="0">
                <a:latin typeface="Lucida Calligraphy" panose="03010101010101010101" pitchFamily="66" charset="0"/>
              </a:rPr>
              <a:t>from </a:t>
            </a:r>
            <a:r>
              <a:rPr lang="en-US" sz="3000" dirty="0">
                <a:latin typeface="Lucida Calligraphy" panose="03010101010101010101" pitchFamily="66" charset="0"/>
              </a:rPr>
              <a:t>the standpoint of stakeholders </a:t>
            </a:r>
            <a:endParaRPr lang="en-US" sz="3000" dirty="0" smtClean="0">
              <a:latin typeface="Lucida Calligraphy" panose="03010101010101010101" pitchFamily="66" charset="0"/>
            </a:endParaRPr>
          </a:p>
          <a:p>
            <a:pPr marL="0" indent="0" algn="ctr">
              <a:buNone/>
            </a:pPr>
            <a:r>
              <a:rPr lang="en-US" sz="3000" dirty="0" smtClean="0">
                <a:latin typeface="Lucida Calligraphy" panose="03010101010101010101" pitchFamily="66" charset="0"/>
              </a:rPr>
              <a:t>and </a:t>
            </a:r>
            <a:r>
              <a:rPr lang="en-US" sz="3000" dirty="0">
                <a:latin typeface="Lucida Calligraphy" panose="03010101010101010101" pitchFamily="66" charset="0"/>
              </a:rPr>
              <a:t>internationalization processes! </a:t>
            </a:r>
            <a:endParaRPr lang="uk-UA" sz="3000" dirty="0">
              <a:latin typeface="BradleyC" panose="02000500000000000000" pitchFamily="2"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739" y="4843605"/>
            <a:ext cx="1905000" cy="1838325"/>
          </a:xfrm>
          <a:prstGeom prst="rect">
            <a:avLst/>
          </a:prstGeom>
        </p:spPr>
      </p:pic>
    </p:spTree>
    <p:extLst>
      <p:ext uri="{BB962C8B-B14F-4D97-AF65-F5344CB8AC3E}">
        <p14:creationId xmlns:p14="http://schemas.microsoft.com/office/powerpoint/2010/main" val="118019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wipe(down)">
                                      <p:cBhvr>
                                        <p:cTn id="55" dur="580">
                                          <p:stCondLst>
                                            <p:cond delay="0"/>
                                          </p:stCondLst>
                                        </p:cTn>
                                        <p:tgtEl>
                                          <p:spTgt spid="3">
                                            <p:txEl>
                                              <p:pRg st="5" end="5"/>
                                            </p:txEl>
                                          </p:spTgt>
                                        </p:tgtEl>
                                      </p:cBhvr>
                                    </p:animEffect>
                                    <p:anim calcmode="lin" valueType="num">
                                      <p:cBhvr>
                                        <p:cTn id="5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5" end="5"/>
                                            </p:txEl>
                                          </p:spTgt>
                                        </p:tgtEl>
                                      </p:cBhvr>
                                      <p:to x="100000" y="60000"/>
                                    </p:animScale>
                                    <p:animScale>
                                      <p:cBhvr>
                                        <p:cTn id="62" dur="166" decel="50000">
                                          <p:stCondLst>
                                            <p:cond delay="676"/>
                                          </p:stCondLst>
                                        </p:cTn>
                                        <p:tgtEl>
                                          <p:spTgt spid="3">
                                            <p:txEl>
                                              <p:pRg st="5" end="5"/>
                                            </p:txEl>
                                          </p:spTgt>
                                        </p:tgtEl>
                                      </p:cBhvr>
                                      <p:to x="100000" y="100000"/>
                                    </p:animScale>
                                    <p:animScale>
                                      <p:cBhvr>
                                        <p:cTn id="63" dur="26">
                                          <p:stCondLst>
                                            <p:cond delay="1312"/>
                                          </p:stCondLst>
                                        </p:cTn>
                                        <p:tgtEl>
                                          <p:spTgt spid="3">
                                            <p:txEl>
                                              <p:pRg st="5" end="5"/>
                                            </p:txEl>
                                          </p:spTgt>
                                        </p:tgtEl>
                                      </p:cBhvr>
                                      <p:to x="100000" y="80000"/>
                                    </p:animScale>
                                    <p:animScale>
                                      <p:cBhvr>
                                        <p:cTn id="64" dur="166" decel="50000">
                                          <p:stCondLst>
                                            <p:cond delay="1338"/>
                                          </p:stCondLst>
                                        </p:cTn>
                                        <p:tgtEl>
                                          <p:spTgt spid="3">
                                            <p:txEl>
                                              <p:pRg st="5" end="5"/>
                                            </p:txEl>
                                          </p:spTgt>
                                        </p:tgtEl>
                                      </p:cBhvr>
                                      <p:to x="100000" y="100000"/>
                                    </p:animScale>
                                    <p:animScale>
                                      <p:cBhvr>
                                        <p:cTn id="65" dur="26">
                                          <p:stCondLst>
                                            <p:cond delay="1642"/>
                                          </p:stCondLst>
                                        </p:cTn>
                                        <p:tgtEl>
                                          <p:spTgt spid="3">
                                            <p:txEl>
                                              <p:pRg st="5" end="5"/>
                                            </p:txEl>
                                          </p:spTgt>
                                        </p:tgtEl>
                                      </p:cBhvr>
                                      <p:to x="100000" y="90000"/>
                                    </p:animScale>
                                    <p:animScale>
                                      <p:cBhvr>
                                        <p:cTn id="66" dur="166" decel="50000">
                                          <p:stCondLst>
                                            <p:cond delay="1668"/>
                                          </p:stCondLst>
                                        </p:cTn>
                                        <p:tgtEl>
                                          <p:spTgt spid="3">
                                            <p:txEl>
                                              <p:pRg st="5" end="5"/>
                                            </p:txEl>
                                          </p:spTgt>
                                        </p:tgtEl>
                                      </p:cBhvr>
                                      <p:to x="100000" y="100000"/>
                                    </p:animScale>
                                    <p:animScale>
                                      <p:cBhvr>
                                        <p:cTn id="67" dur="26">
                                          <p:stCondLst>
                                            <p:cond delay="1808"/>
                                          </p:stCondLst>
                                        </p:cTn>
                                        <p:tgtEl>
                                          <p:spTgt spid="3">
                                            <p:txEl>
                                              <p:pRg st="5" end="5"/>
                                            </p:txEl>
                                          </p:spTgt>
                                        </p:tgtEl>
                                      </p:cBhvr>
                                      <p:to x="100000" y="95000"/>
                                    </p:animScale>
                                    <p:animScale>
                                      <p:cBhvr>
                                        <p:cTn id="68" dur="166" decel="50000">
                                          <p:stCondLst>
                                            <p:cond delay="1834"/>
                                          </p:stCondLst>
                                        </p:cTn>
                                        <p:tgtEl>
                                          <p:spTgt spid="3">
                                            <p:txEl>
                                              <p:pRg st="5" end="5"/>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Effect transition="in" filter="wipe(down)">
                                      <p:cBhvr>
                                        <p:cTn id="71" dur="580">
                                          <p:stCondLst>
                                            <p:cond delay="0"/>
                                          </p:stCondLst>
                                        </p:cTn>
                                        <p:tgtEl>
                                          <p:spTgt spid="3">
                                            <p:txEl>
                                              <p:pRg st="6" end="6"/>
                                            </p:txEl>
                                          </p:spTgt>
                                        </p:tgtEl>
                                      </p:cBhvr>
                                    </p:animEffect>
                                    <p:anim calcmode="lin" valueType="num">
                                      <p:cBhvr>
                                        <p:cTn id="7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6" end="6"/>
                                            </p:txEl>
                                          </p:spTgt>
                                        </p:tgtEl>
                                      </p:cBhvr>
                                      <p:to x="100000" y="60000"/>
                                    </p:animScale>
                                    <p:animScale>
                                      <p:cBhvr>
                                        <p:cTn id="78" dur="166" decel="50000">
                                          <p:stCondLst>
                                            <p:cond delay="676"/>
                                          </p:stCondLst>
                                        </p:cTn>
                                        <p:tgtEl>
                                          <p:spTgt spid="3">
                                            <p:txEl>
                                              <p:pRg st="6" end="6"/>
                                            </p:txEl>
                                          </p:spTgt>
                                        </p:tgtEl>
                                      </p:cBhvr>
                                      <p:to x="100000" y="100000"/>
                                    </p:animScale>
                                    <p:animScale>
                                      <p:cBhvr>
                                        <p:cTn id="79" dur="26">
                                          <p:stCondLst>
                                            <p:cond delay="1312"/>
                                          </p:stCondLst>
                                        </p:cTn>
                                        <p:tgtEl>
                                          <p:spTgt spid="3">
                                            <p:txEl>
                                              <p:pRg st="6" end="6"/>
                                            </p:txEl>
                                          </p:spTgt>
                                        </p:tgtEl>
                                      </p:cBhvr>
                                      <p:to x="100000" y="80000"/>
                                    </p:animScale>
                                    <p:animScale>
                                      <p:cBhvr>
                                        <p:cTn id="80" dur="166" decel="50000">
                                          <p:stCondLst>
                                            <p:cond delay="1338"/>
                                          </p:stCondLst>
                                        </p:cTn>
                                        <p:tgtEl>
                                          <p:spTgt spid="3">
                                            <p:txEl>
                                              <p:pRg st="6" end="6"/>
                                            </p:txEl>
                                          </p:spTgt>
                                        </p:tgtEl>
                                      </p:cBhvr>
                                      <p:to x="100000" y="100000"/>
                                    </p:animScale>
                                    <p:animScale>
                                      <p:cBhvr>
                                        <p:cTn id="81" dur="26">
                                          <p:stCondLst>
                                            <p:cond delay="1642"/>
                                          </p:stCondLst>
                                        </p:cTn>
                                        <p:tgtEl>
                                          <p:spTgt spid="3">
                                            <p:txEl>
                                              <p:pRg st="6" end="6"/>
                                            </p:txEl>
                                          </p:spTgt>
                                        </p:tgtEl>
                                      </p:cBhvr>
                                      <p:to x="100000" y="90000"/>
                                    </p:animScale>
                                    <p:animScale>
                                      <p:cBhvr>
                                        <p:cTn id="82" dur="166" decel="50000">
                                          <p:stCondLst>
                                            <p:cond delay="1668"/>
                                          </p:stCondLst>
                                        </p:cTn>
                                        <p:tgtEl>
                                          <p:spTgt spid="3">
                                            <p:txEl>
                                              <p:pRg st="6" end="6"/>
                                            </p:txEl>
                                          </p:spTgt>
                                        </p:tgtEl>
                                      </p:cBhvr>
                                      <p:to x="100000" y="100000"/>
                                    </p:animScale>
                                    <p:animScale>
                                      <p:cBhvr>
                                        <p:cTn id="83" dur="26">
                                          <p:stCondLst>
                                            <p:cond delay="1808"/>
                                          </p:stCondLst>
                                        </p:cTn>
                                        <p:tgtEl>
                                          <p:spTgt spid="3">
                                            <p:txEl>
                                              <p:pRg st="6" end="6"/>
                                            </p:txEl>
                                          </p:spTgt>
                                        </p:tgtEl>
                                      </p:cBhvr>
                                      <p:to x="100000" y="95000"/>
                                    </p:animScale>
                                    <p:animScale>
                                      <p:cBhvr>
                                        <p:cTn id="84" dur="166" decel="50000">
                                          <p:stCondLst>
                                            <p:cond delay="1834"/>
                                          </p:stCondLst>
                                        </p:cTn>
                                        <p:tgtEl>
                                          <p:spTgt spid="3">
                                            <p:txEl>
                                              <p:pRg st="6" end="6"/>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animEffect transition="in" filter="wipe(down)">
                                      <p:cBhvr>
                                        <p:cTn id="87" dur="580">
                                          <p:stCondLst>
                                            <p:cond delay="0"/>
                                          </p:stCondLst>
                                        </p:cTn>
                                        <p:tgtEl>
                                          <p:spTgt spid="3">
                                            <p:txEl>
                                              <p:pRg st="7" end="7"/>
                                            </p:txEl>
                                          </p:spTgt>
                                        </p:tgtEl>
                                      </p:cBhvr>
                                    </p:animEffect>
                                    <p:anim calcmode="lin" valueType="num">
                                      <p:cBhvr>
                                        <p:cTn id="8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7" end="7"/>
                                            </p:txEl>
                                          </p:spTgt>
                                        </p:tgtEl>
                                      </p:cBhvr>
                                      <p:to x="100000" y="60000"/>
                                    </p:animScale>
                                    <p:animScale>
                                      <p:cBhvr>
                                        <p:cTn id="94" dur="166" decel="50000">
                                          <p:stCondLst>
                                            <p:cond delay="676"/>
                                          </p:stCondLst>
                                        </p:cTn>
                                        <p:tgtEl>
                                          <p:spTgt spid="3">
                                            <p:txEl>
                                              <p:pRg st="7" end="7"/>
                                            </p:txEl>
                                          </p:spTgt>
                                        </p:tgtEl>
                                      </p:cBhvr>
                                      <p:to x="100000" y="100000"/>
                                    </p:animScale>
                                    <p:animScale>
                                      <p:cBhvr>
                                        <p:cTn id="95" dur="26">
                                          <p:stCondLst>
                                            <p:cond delay="1312"/>
                                          </p:stCondLst>
                                        </p:cTn>
                                        <p:tgtEl>
                                          <p:spTgt spid="3">
                                            <p:txEl>
                                              <p:pRg st="7" end="7"/>
                                            </p:txEl>
                                          </p:spTgt>
                                        </p:tgtEl>
                                      </p:cBhvr>
                                      <p:to x="100000" y="80000"/>
                                    </p:animScale>
                                    <p:animScale>
                                      <p:cBhvr>
                                        <p:cTn id="96" dur="166" decel="50000">
                                          <p:stCondLst>
                                            <p:cond delay="1338"/>
                                          </p:stCondLst>
                                        </p:cTn>
                                        <p:tgtEl>
                                          <p:spTgt spid="3">
                                            <p:txEl>
                                              <p:pRg st="7" end="7"/>
                                            </p:txEl>
                                          </p:spTgt>
                                        </p:tgtEl>
                                      </p:cBhvr>
                                      <p:to x="100000" y="100000"/>
                                    </p:animScale>
                                    <p:animScale>
                                      <p:cBhvr>
                                        <p:cTn id="97" dur="26">
                                          <p:stCondLst>
                                            <p:cond delay="1642"/>
                                          </p:stCondLst>
                                        </p:cTn>
                                        <p:tgtEl>
                                          <p:spTgt spid="3">
                                            <p:txEl>
                                              <p:pRg st="7" end="7"/>
                                            </p:txEl>
                                          </p:spTgt>
                                        </p:tgtEl>
                                      </p:cBhvr>
                                      <p:to x="100000" y="90000"/>
                                    </p:animScale>
                                    <p:animScale>
                                      <p:cBhvr>
                                        <p:cTn id="98" dur="166" decel="50000">
                                          <p:stCondLst>
                                            <p:cond delay="1668"/>
                                          </p:stCondLst>
                                        </p:cTn>
                                        <p:tgtEl>
                                          <p:spTgt spid="3">
                                            <p:txEl>
                                              <p:pRg st="7" end="7"/>
                                            </p:txEl>
                                          </p:spTgt>
                                        </p:tgtEl>
                                      </p:cBhvr>
                                      <p:to x="100000" y="100000"/>
                                    </p:animScale>
                                    <p:animScale>
                                      <p:cBhvr>
                                        <p:cTn id="99" dur="26">
                                          <p:stCondLst>
                                            <p:cond delay="1808"/>
                                          </p:stCondLst>
                                        </p:cTn>
                                        <p:tgtEl>
                                          <p:spTgt spid="3">
                                            <p:txEl>
                                              <p:pRg st="7" end="7"/>
                                            </p:txEl>
                                          </p:spTgt>
                                        </p:tgtEl>
                                      </p:cBhvr>
                                      <p:to x="100000" y="95000"/>
                                    </p:animScale>
                                    <p:animScale>
                                      <p:cBhvr>
                                        <p:cTn id="100"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768" y="146761"/>
            <a:ext cx="10515600" cy="1325563"/>
          </a:xfrm>
        </p:spPr>
        <p:txBody>
          <a:bodyPr/>
          <a:lstStyle/>
          <a:p>
            <a:r>
              <a:rPr lang="de-DE" b="1" dirty="0">
                <a:solidFill>
                  <a:srgbClr val="0070C0"/>
                </a:solidFill>
                <a:latin typeface="Franklin Gothic Demi" panose="020B0703020102020204" pitchFamily="34" charset="0"/>
                <a:ea typeface="Arial Unicode MS" panose="020B0604020202020204" pitchFamily="34" charset="-128"/>
                <a:cs typeface="Arial Unicode MS" panose="020B0604020202020204" pitchFamily="34" charset="-128"/>
              </a:rPr>
              <a:t>OUR PROJECT </a:t>
            </a:r>
            <a:r>
              <a:rPr lang="de-DE" b="1" dirty="0" smtClean="0">
                <a:solidFill>
                  <a:srgbClr val="0070C0"/>
                </a:solidFill>
                <a:latin typeface="Franklin Gothic Demi" panose="020B0703020102020204" pitchFamily="34" charset="0"/>
                <a:ea typeface="Arial Unicode MS" panose="020B0604020202020204" pitchFamily="34" charset="-128"/>
                <a:cs typeface="Arial Unicode MS" panose="020B0604020202020204" pitchFamily="34" charset="-128"/>
              </a:rPr>
              <a:t>TEAM</a:t>
            </a:r>
            <a:endParaRPr lang="uk-UA" dirty="0">
              <a:solidFill>
                <a:srgbClr val="0070C0"/>
              </a:solidFill>
              <a:latin typeface="Franklin Gothic Demi" panose="020B0703020102020204" pitchFamily="34" charset="0"/>
            </a:endParaRPr>
          </a:p>
        </p:txBody>
      </p:sp>
      <p:graphicFrame>
        <p:nvGraphicFramePr>
          <p:cNvPr id="8" name="Схема 7"/>
          <p:cNvGraphicFramePr/>
          <p:nvPr>
            <p:extLst>
              <p:ext uri="{D42A27DB-BD31-4B8C-83A1-F6EECF244321}">
                <p14:modId xmlns:p14="http://schemas.microsoft.com/office/powerpoint/2010/main" val="149639619"/>
              </p:ext>
            </p:extLst>
          </p:nvPr>
        </p:nvGraphicFramePr>
        <p:xfrm>
          <a:off x="776786" y="1142747"/>
          <a:ext cx="1016758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854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49508"/>
            <a:ext cx="10515600" cy="5427455"/>
          </a:xfrm>
        </p:spPr>
        <p:txBody>
          <a:bodyPr>
            <a:normAutofit/>
          </a:bodyPr>
          <a:lstStyle/>
          <a:p>
            <a:pPr marL="177800" indent="0" algn="just">
              <a:buNone/>
            </a:pPr>
            <a:r>
              <a:rPr lang="en-US" dirty="0">
                <a:solidFill>
                  <a:srgbClr val="0070C0"/>
                </a:solidFill>
                <a:latin typeface="Franklin Gothic Demi Cond" panose="020B0706030402020204" pitchFamily="34" charset="0"/>
              </a:rPr>
              <a:t>The goals of the educational program (EP): </a:t>
            </a:r>
          </a:p>
          <a:p>
            <a:pPr marL="635000" indent="-457200" algn="just">
              <a:buFont typeface="Wingdings" panose="05000000000000000000" pitchFamily="2" charset="2"/>
              <a:buChar char="F"/>
            </a:pPr>
            <a:r>
              <a:rPr lang="en-US" dirty="0">
                <a:latin typeface="Franklin Gothic Medium Cond" panose="020B0606030402020204" pitchFamily="34" charset="0"/>
              </a:rPr>
              <a:t>to educate of highly qualified and competitive specialists in management and </a:t>
            </a:r>
            <a:r>
              <a:rPr lang="en-US" dirty="0" smtClean="0">
                <a:latin typeface="Franklin Gothic Medium Cond" panose="020B0606030402020204" pitchFamily="34" charset="0"/>
              </a:rPr>
              <a:t>administration</a:t>
            </a:r>
            <a:endParaRPr lang="en-US" dirty="0">
              <a:latin typeface="Franklin Gothic Medium Cond" panose="020B0606030402020204" pitchFamily="34" charset="0"/>
            </a:endParaRPr>
          </a:p>
          <a:p>
            <a:pPr marL="635000" indent="-457200" algn="just">
              <a:buFont typeface="Wingdings" panose="05000000000000000000" pitchFamily="2" charset="2"/>
              <a:buChar char="F"/>
            </a:pPr>
            <a:r>
              <a:rPr lang="en-US" dirty="0">
                <a:latin typeface="Franklin Gothic Medium Cond" panose="020B0606030402020204" pitchFamily="34" charset="0"/>
              </a:rPr>
              <a:t>to form general and professional competencies that are sufficient for successful performance of professional duties in the specialty "Management</a:t>
            </a:r>
            <a:r>
              <a:rPr lang="en-US" dirty="0" smtClean="0">
                <a:latin typeface="Franklin Gothic Medium Cond" panose="020B0606030402020204" pitchFamily="34" charset="0"/>
              </a:rPr>
              <a:t>"</a:t>
            </a:r>
            <a:endParaRPr lang="en-US" dirty="0">
              <a:latin typeface="Franklin Gothic Medium Cond" panose="020B0606030402020204" pitchFamily="34" charset="0"/>
            </a:endParaRPr>
          </a:p>
          <a:p>
            <a:pPr marL="635000" indent="-457200" algn="just">
              <a:buFont typeface="Wingdings" panose="05000000000000000000" pitchFamily="2" charset="2"/>
              <a:buChar char="F"/>
            </a:pPr>
            <a:r>
              <a:rPr lang="en-US" dirty="0">
                <a:latin typeface="Franklin Gothic Medium Cond" panose="020B0606030402020204" pitchFamily="34" charset="0"/>
              </a:rPr>
              <a:t>to ensure continuing education on the third (scientific) level of higher education (PhD programs</a:t>
            </a:r>
            <a:r>
              <a:rPr lang="en-US" dirty="0" smtClean="0">
                <a:latin typeface="Franklin Gothic Medium Cond" panose="020B0606030402020204" pitchFamily="34" charset="0"/>
              </a:rPr>
              <a:t>)</a:t>
            </a:r>
            <a:endParaRPr lang="en-US" dirty="0">
              <a:latin typeface="Franklin Gothic Medium Cond" panose="020B0606030402020204" pitchFamily="34" charset="0"/>
            </a:endParaRPr>
          </a:p>
          <a:p>
            <a:pPr marL="177800" indent="0" algn="just">
              <a:buNone/>
            </a:pPr>
            <a:endParaRPr lang="en-US" dirty="0" smtClean="0">
              <a:solidFill>
                <a:srgbClr val="0070C0"/>
              </a:solidFill>
              <a:latin typeface="Franklin Gothic Demi Cond" panose="020B0706030402020204" pitchFamily="34" charset="0"/>
            </a:endParaRPr>
          </a:p>
          <a:p>
            <a:pPr marL="177800" indent="0" algn="just">
              <a:buNone/>
            </a:pPr>
            <a:r>
              <a:rPr lang="en-US" dirty="0" smtClean="0">
                <a:solidFill>
                  <a:srgbClr val="0070C0"/>
                </a:solidFill>
                <a:latin typeface="Franklin Gothic Demi Cond" panose="020B0706030402020204" pitchFamily="34" charset="0"/>
              </a:rPr>
              <a:t>The </a:t>
            </a:r>
            <a:r>
              <a:rPr lang="en-US" dirty="0">
                <a:solidFill>
                  <a:srgbClr val="0070C0"/>
                </a:solidFill>
                <a:latin typeface="Franklin Gothic Demi Cond" panose="020B0706030402020204" pitchFamily="34" charset="0"/>
              </a:rPr>
              <a:t>main focus of the EP </a:t>
            </a:r>
            <a:r>
              <a:rPr lang="en-US" dirty="0" smtClean="0">
                <a:latin typeface="Franklin Gothic Medium Cond" panose="020B0606030402020204" pitchFamily="34" charset="0"/>
              </a:rPr>
              <a:t>are </a:t>
            </a:r>
            <a:r>
              <a:rPr lang="en-US" dirty="0">
                <a:latin typeface="Franklin Gothic Medium Cond" panose="020B0606030402020204" pitchFamily="34" charset="0"/>
              </a:rPr>
              <a:t>the managerial activities </a:t>
            </a:r>
            <a:r>
              <a:rPr lang="en-US" dirty="0" smtClean="0">
                <a:latin typeface="Franklin Gothic Medium Cond" panose="020B0606030402020204" pitchFamily="34" charset="0"/>
              </a:rPr>
              <a:t>in business </a:t>
            </a:r>
            <a:r>
              <a:rPr lang="en-US" dirty="0">
                <a:latin typeface="Franklin Gothic Medium Cond" panose="020B0606030402020204" pitchFamily="34" charset="0"/>
              </a:rPr>
              <a:t>environment for the realization of </a:t>
            </a:r>
            <a:r>
              <a:rPr lang="en-US" dirty="0" smtClean="0">
                <a:latin typeface="Franklin Gothic Medium Cond" panose="020B0606030402020204" pitchFamily="34" charset="0"/>
              </a:rPr>
              <a:t>economic </a:t>
            </a:r>
            <a:r>
              <a:rPr lang="en-US" dirty="0">
                <a:latin typeface="Franklin Gothic Medium Cond" panose="020B0606030402020204" pitchFamily="34" charset="0"/>
              </a:rPr>
              <a:t>and social </a:t>
            </a:r>
            <a:r>
              <a:rPr lang="en-US" dirty="0" smtClean="0">
                <a:latin typeface="Franklin Gothic Medium Cond" panose="020B0606030402020204" pitchFamily="34" charset="0"/>
              </a:rPr>
              <a:t>interests of </a:t>
            </a:r>
            <a:r>
              <a:rPr lang="en-US" dirty="0">
                <a:latin typeface="Franklin Gothic Medium Cond" panose="020B0606030402020204" pitchFamily="34" charset="0"/>
              </a:rPr>
              <a:t>organizations </a:t>
            </a:r>
            <a:r>
              <a:rPr lang="uk-UA" dirty="0">
                <a:latin typeface="Franklin Gothic Medium Cond" panose="020B0606030402020204" pitchFamily="34" charset="0"/>
              </a:rPr>
              <a:t>	</a:t>
            </a:r>
          </a:p>
          <a:p>
            <a:endParaRPr lang="uk-UA"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spTree>
    <p:extLst>
      <p:ext uri="{BB962C8B-B14F-4D97-AF65-F5344CB8AC3E}">
        <p14:creationId xmlns:p14="http://schemas.microsoft.com/office/powerpoint/2010/main" val="3821267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4420" y="464696"/>
            <a:ext cx="10469380" cy="5905710"/>
          </a:xfrm>
        </p:spPr>
        <p:txBody>
          <a:bodyPr>
            <a:noAutofit/>
          </a:bodyPr>
          <a:lstStyle/>
          <a:p>
            <a:pPr marL="0" indent="0">
              <a:lnSpc>
                <a:spcPct val="120000"/>
              </a:lnSpc>
              <a:spcBef>
                <a:spcPts val="0"/>
              </a:spcBef>
              <a:buNone/>
            </a:pPr>
            <a:r>
              <a:rPr lang="en-US" dirty="0">
                <a:solidFill>
                  <a:srgbClr val="0070C0"/>
                </a:solidFill>
                <a:latin typeface="Franklin Gothic Demi Cond" panose="020B0706030402020204" pitchFamily="34" charset="0"/>
                <a:cs typeface="Arial" panose="020B0604020202020204" pitchFamily="34" charset="0"/>
              </a:rPr>
              <a:t>Features of the </a:t>
            </a:r>
            <a:r>
              <a:rPr lang="en-US" dirty="0" smtClean="0">
                <a:solidFill>
                  <a:srgbClr val="0070C0"/>
                </a:solidFill>
                <a:latin typeface="Franklin Gothic Demi Cond" panose="020B0706030402020204" pitchFamily="34" charset="0"/>
                <a:cs typeface="Arial" panose="020B0604020202020204" pitchFamily="34" charset="0"/>
              </a:rPr>
              <a:t>EP:</a:t>
            </a:r>
            <a:endParaRPr lang="uk-UA" dirty="0" smtClean="0">
              <a:solidFill>
                <a:srgbClr val="0070C0"/>
              </a:solidFill>
              <a:latin typeface="Franklin Gothic Demi Cond" panose="020B0706030402020204" pitchFamily="34" charset="0"/>
              <a:cs typeface="Arial" panose="020B0604020202020204" pitchFamily="34" charset="0"/>
            </a:endParaRPr>
          </a:p>
          <a:p>
            <a:pPr algn="just">
              <a:buFont typeface="Wingdings" panose="05000000000000000000" pitchFamily="2" charset="2"/>
              <a:buChar char="F"/>
            </a:pPr>
            <a:r>
              <a:rPr lang="en-US" sz="2400" dirty="0" smtClean="0">
                <a:latin typeface="Franklin Gothic Medium Cond" panose="020B0606030402020204" pitchFamily="34" charset="0"/>
                <a:cs typeface="Arial" panose="020B0604020202020204" pitchFamily="34" charset="0"/>
              </a:rPr>
              <a:t>Guest lecturers (managers </a:t>
            </a:r>
            <a:r>
              <a:rPr lang="en-US" sz="2400" dirty="0">
                <a:latin typeface="Franklin Gothic Medium Cond" panose="020B0606030402020204" pitchFamily="34" charset="0"/>
                <a:cs typeface="Arial" panose="020B0604020202020204" pitchFamily="34" charset="0"/>
              </a:rPr>
              <a:t>of leading domestic and international </a:t>
            </a:r>
            <a:r>
              <a:rPr lang="en-US" sz="2400" dirty="0" smtClean="0">
                <a:latin typeface="Franklin Gothic Medium Cond" panose="020B0606030402020204" pitchFamily="34" charset="0"/>
                <a:cs typeface="Arial" panose="020B0604020202020204" pitchFamily="34" charset="0"/>
              </a:rPr>
              <a:t>companies, masters-graduates </a:t>
            </a:r>
            <a:r>
              <a:rPr lang="en-US" sz="2400" dirty="0">
                <a:latin typeface="Franklin Gothic Medium Cond" panose="020B0606030402020204" pitchFamily="34" charset="0"/>
                <a:cs typeface="Arial" panose="020B0604020202020204" pitchFamily="34" charset="0"/>
              </a:rPr>
              <a:t>of the </a:t>
            </a:r>
            <a:r>
              <a:rPr lang="en-US" sz="2400" dirty="0" smtClean="0">
                <a:latin typeface="Franklin Gothic Medium Cond" panose="020B0606030402020204" pitchFamily="34" charset="0"/>
                <a:cs typeface="Arial" panose="020B0604020202020204" pitchFamily="34" charset="0"/>
              </a:rPr>
              <a:t>EP, </a:t>
            </a:r>
            <a:r>
              <a:rPr lang="en-US" sz="2400" dirty="0">
                <a:latin typeface="Franklin Gothic Medium Cond" panose="020B0606030402020204" pitchFamily="34" charset="0"/>
                <a:cs typeface="Arial" panose="020B0604020202020204" pitchFamily="34" charset="0"/>
              </a:rPr>
              <a:t>representatives of local authorities </a:t>
            </a:r>
            <a:r>
              <a:rPr lang="en-US" sz="2400" dirty="0" smtClean="0">
                <a:latin typeface="Franklin Gothic Medium Cond" panose="020B0606030402020204" pitchFamily="34" charset="0"/>
                <a:cs typeface="Arial" panose="020B0604020202020204" pitchFamily="34" charset="0"/>
              </a:rPr>
              <a:t>and professors from university-partners) are strengthening of </a:t>
            </a:r>
            <a:r>
              <a:rPr lang="en-US" sz="2400" dirty="0">
                <a:latin typeface="Franklin Gothic Medium Cond" panose="020B0606030402020204" pitchFamily="34" charset="0"/>
                <a:cs typeface="Arial" panose="020B0604020202020204" pitchFamily="34" charset="0"/>
              </a:rPr>
              <a:t>the </a:t>
            </a:r>
            <a:r>
              <a:rPr lang="en-US" sz="2400" b="1" dirty="0" smtClean="0">
                <a:latin typeface="Franklin Gothic Medium Cond" panose="020B0606030402020204" pitchFamily="34" charset="0"/>
                <a:cs typeface="Arial" panose="020B0604020202020204" pitchFamily="34" charset="0"/>
              </a:rPr>
              <a:t>business-oriented disciplines</a:t>
            </a:r>
            <a:endParaRPr lang="uk-UA" sz="2400" b="1" dirty="0" smtClean="0">
              <a:latin typeface="Franklin Gothic Medium Cond" panose="020B0606030402020204" pitchFamily="34" charset="0"/>
              <a:cs typeface="Arial" panose="020B0604020202020204" pitchFamily="34" charset="0"/>
            </a:endParaRPr>
          </a:p>
          <a:p>
            <a:pPr algn="just">
              <a:buFont typeface="Wingdings" panose="05000000000000000000" pitchFamily="2" charset="2"/>
              <a:buChar char="F"/>
            </a:pPr>
            <a:r>
              <a:rPr lang="en-US" sz="2400" b="1" dirty="0" smtClean="0">
                <a:latin typeface="Franklin Gothic Medium Cond" panose="020B0606030402020204" pitchFamily="34" charset="0"/>
                <a:cs typeface="Arial" panose="020B0604020202020204" pitchFamily="34" charset="0"/>
              </a:rPr>
              <a:t>The </a:t>
            </a:r>
            <a:r>
              <a:rPr lang="en-US" sz="2400" b="1" dirty="0">
                <a:latin typeface="Franklin Gothic Medium Cond" panose="020B0606030402020204" pitchFamily="34" charset="0"/>
                <a:cs typeface="Arial" panose="020B0604020202020204" pitchFamily="34" charset="0"/>
              </a:rPr>
              <a:t>linguistic and communicative </a:t>
            </a:r>
            <a:r>
              <a:rPr lang="en-US" sz="2400" b="1" dirty="0" smtClean="0">
                <a:latin typeface="Franklin Gothic Medium Cond" panose="020B0606030402020204" pitchFamily="34" charset="0"/>
                <a:cs typeface="Arial" panose="020B0604020202020204" pitchFamily="34" charset="0"/>
              </a:rPr>
              <a:t>components </a:t>
            </a:r>
            <a:r>
              <a:rPr lang="en-US" sz="2400" dirty="0" smtClean="0">
                <a:latin typeface="Franklin Gothic Medium Cond" panose="020B0606030402020204" pitchFamily="34" charset="0"/>
                <a:cs typeface="Arial" panose="020B0604020202020204" pitchFamily="34" charset="0"/>
              </a:rPr>
              <a:t>of EP are focused </a:t>
            </a:r>
            <a:r>
              <a:rPr lang="en-US" sz="2400" dirty="0">
                <a:latin typeface="Franklin Gothic Medium Cond" panose="020B0606030402020204" pitchFamily="34" charset="0"/>
                <a:cs typeface="Arial" panose="020B0604020202020204" pitchFamily="34" charset="0"/>
              </a:rPr>
              <a:t>on </a:t>
            </a:r>
            <a:r>
              <a:rPr lang="en-US" sz="2400" dirty="0" smtClean="0">
                <a:latin typeface="Franklin Gothic Medium Cond" panose="020B0606030402020204" pitchFamily="34" charset="0"/>
                <a:cs typeface="Arial" panose="020B0604020202020204" pitchFamily="34" charset="0"/>
              </a:rPr>
              <a:t>teaching some </a:t>
            </a:r>
            <a:r>
              <a:rPr lang="en-US" sz="2400" dirty="0">
                <a:latin typeface="Franklin Gothic Medium Cond" panose="020B0606030402020204" pitchFamily="34" charset="0"/>
                <a:cs typeface="Arial" panose="020B0604020202020204" pitchFamily="34" charset="0"/>
              </a:rPr>
              <a:t>courses in a foreign language (English, </a:t>
            </a:r>
            <a:r>
              <a:rPr lang="en-US" sz="2400" dirty="0" smtClean="0">
                <a:latin typeface="Franklin Gothic Medium Cond" panose="020B0606030402020204" pitchFamily="34" charset="0"/>
                <a:cs typeface="Arial" panose="020B0604020202020204" pitchFamily="34" charset="0"/>
              </a:rPr>
              <a:t>German or </a:t>
            </a:r>
            <a:r>
              <a:rPr lang="en-US" sz="2400" dirty="0">
                <a:latin typeface="Franklin Gothic Medium Cond" panose="020B0606030402020204" pitchFamily="34" charset="0"/>
                <a:cs typeface="Arial" panose="020B0604020202020204" pitchFamily="34" charset="0"/>
              </a:rPr>
              <a:t>Polish) and participation in </a:t>
            </a:r>
            <a:r>
              <a:rPr lang="en-US" sz="2400" dirty="0" smtClean="0">
                <a:latin typeface="Franklin Gothic Medium Cond" panose="020B0606030402020204" pitchFamily="34" charset="0"/>
                <a:cs typeface="Arial" panose="020B0604020202020204" pitchFamily="34" charset="0"/>
              </a:rPr>
              <a:t>international short-term </a:t>
            </a:r>
            <a:r>
              <a:rPr lang="en-US" sz="2400" dirty="0">
                <a:latin typeface="Franklin Gothic Medium Cond" panose="020B0606030402020204" pitchFamily="34" charset="0"/>
                <a:cs typeface="Arial" panose="020B0604020202020204" pitchFamily="34" charset="0"/>
              </a:rPr>
              <a:t>academic mobility </a:t>
            </a:r>
            <a:r>
              <a:rPr lang="en-US" sz="2400" dirty="0" smtClean="0">
                <a:latin typeface="Franklin Gothic Medium Cond" panose="020B0606030402020204" pitchFamily="34" charset="0"/>
                <a:cs typeface="Arial" panose="020B0604020202020204" pitchFamily="34" charset="0"/>
              </a:rPr>
              <a:t>programs</a:t>
            </a:r>
          </a:p>
          <a:p>
            <a:pPr algn="just">
              <a:buFont typeface="Wingdings" panose="05000000000000000000" pitchFamily="2" charset="2"/>
              <a:buChar char="F"/>
            </a:pPr>
            <a:r>
              <a:rPr lang="en-US" sz="2400" b="1" dirty="0">
                <a:latin typeface="Franklin Gothic Medium Cond" panose="020B0606030402020204" pitchFamily="34" charset="0"/>
              </a:rPr>
              <a:t>The research component </a:t>
            </a:r>
            <a:r>
              <a:rPr lang="en-US" sz="2400" dirty="0">
                <a:latin typeface="Franklin Gothic Medium Cond" panose="020B0606030402020204" pitchFamily="34" charset="0"/>
                <a:cs typeface="Arial" panose="020B0604020202020204" pitchFamily="34" charset="0"/>
              </a:rPr>
              <a:t>of EP </a:t>
            </a:r>
            <a:r>
              <a:rPr lang="en-US" sz="2400" dirty="0" smtClean="0">
                <a:latin typeface="Franklin Gothic Medium Cond" panose="020B0606030402020204" pitchFamily="34" charset="0"/>
              </a:rPr>
              <a:t>involves </a:t>
            </a:r>
            <a:r>
              <a:rPr lang="en-US" sz="2400" dirty="0">
                <a:latin typeface="Franklin Gothic Medium Cond" panose="020B0606030402020204" pitchFamily="34" charset="0"/>
              </a:rPr>
              <a:t>the preparation of scientific papers, participation in conferences, seminars, scientific and methodological seminars and the scientific student </a:t>
            </a:r>
            <a:r>
              <a:rPr lang="en-US" sz="2400" dirty="0" smtClean="0">
                <a:latin typeface="Franklin Gothic Medium Cond" panose="020B0606030402020204" pitchFamily="34" charset="0"/>
              </a:rPr>
              <a:t>workshop on management and administration</a:t>
            </a:r>
          </a:p>
          <a:p>
            <a:pPr algn="just">
              <a:buFont typeface="Wingdings" panose="05000000000000000000" pitchFamily="2" charset="2"/>
              <a:buChar char="F"/>
            </a:pPr>
            <a:r>
              <a:rPr lang="en-US" sz="2400" b="1" dirty="0" smtClean="0">
                <a:latin typeface="Franklin Gothic Medium Cond" panose="020B0606030402020204" pitchFamily="34" charset="0"/>
                <a:cs typeface="Arial" panose="020B0604020202020204" pitchFamily="34" charset="0"/>
              </a:rPr>
              <a:t>Practical </a:t>
            </a:r>
            <a:r>
              <a:rPr lang="en-US" sz="2400" b="1" dirty="0">
                <a:latin typeface="Franklin Gothic Medium Cond" panose="020B0606030402020204" pitchFamily="34" charset="0"/>
                <a:cs typeface="Arial" panose="020B0604020202020204" pitchFamily="34" charset="0"/>
              </a:rPr>
              <a:t>skills and </a:t>
            </a:r>
            <a:r>
              <a:rPr lang="en-US" sz="2400" b="1" dirty="0" smtClean="0">
                <a:latin typeface="Franklin Gothic Medium Cond" panose="020B0606030402020204" pitchFamily="34" charset="0"/>
                <a:cs typeface="Arial" panose="020B0604020202020204" pitchFamily="34" charset="0"/>
              </a:rPr>
              <a:t>abilities </a:t>
            </a:r>
            <a:r>
              <a:rPr lang="en-US" sz="2400" dirty="0" smtClean="0">
                <a:latin typeface="Franklin Gothic Medium Cond" panose="020B0606030402020204" pitchFamily="34" charset="0"/>
                <a:cs typeface="Arial" panose="020B0604020202020204" pitchFamily="34" charset="0"/>
              </a:rPr>
              <a:t>are tested by </a:t>
            </a:r>
            <a:r>
              <a:rPr lang="en-US" sz="2400" dirty="0">
                <a:latin typeface="Franklin Gothic Medium Cond" panose="020B0606030402020204" pitchFamily="34" charset="0"/>
                <a:cs typeface="Arial" panose="020B0604020202020204" pitchFamily="34" charset="0"/>
              </a:rPr>
              <a:t>participating in </a:t>
            </a:r>
            <a:r>
              <a:rPr lang="en-US" sz="2400" dirty="0" smtClean="0">
                <a:latin typeface="Franklin Gothic Medium Cond" panose="020B0606030402020204" pitchFamily="34" charset="0"/>
                <a:cs typeface="Arial" panose="020B0604020202020204" pitchFamily="34" charset="0"/>
              </a:rPr>
              <a:t>various </a:t>
            </a:r>
            <a:r>
              <a:rPr lang="en-US" sz="2400" dirty="0">
                <a:latin typeface="Franklin Gothic Medium Cond" panose="020B0606030402020204" pitchFamily="34" charset="0"/>
                <a:cs typeface="Arial" panose="020B0604020202020204" pitchFamily="34" charset="0"/>
              </a:rPr>
              <a:t>projects and career guidance events (career days, manager's days, open days, round tables, etc.), </a:t>
            </a:r>
            <a:r>
              <a:rPr lang="en-US" sz="2400" dirty="0" smtClean="0">
                <a:latin typeface="Franklin Gothic Medium Cond" panose="020B0606030402020204" pitchFamily="34" charset="0"/>
                <a:cs typeface="Arial" panose="020B0604020202020204" pitchFamily="34" charset="0"/>
              </a:rPr>
              <a:t>undergoing </a:t>
            </a:r>
            <a:r>
              <a:rPr lang="en-US" sz="2400" dirty="0">
                <a:latin typeface="Franklin Gothic Medium Cond" panose="020B0606030402020204" pitchFamily="34" charset="0"/>
                <a:cs typeface="Arial" panose="020B0604020202020204" pitchFamily="34" charset="0"/>
              </a:rPr>
              <a:t>internships </a:t>
            </a:r>
            <a:r>
              <a:rPr lang="en-US" sz="2400" dirty="0" smtClean="0">
                <a:latin typeface="Franklin Gothic Medium Cond" panose="020B0606030402020204" pitchFamily="34" charset="0"/>
                <a:cs typeface="Arial" panose="020B0604020202020204" pitchFamily="34" charset="0"/>
              </a:rPr>
              <a:t>in companies-partners</a:t>
            </a:r>
            <a:endParaRPr lang="uk-UA" sz="2400" dirty="0" smtClean="0">
              <a:latin typeface="Franklin Gothic Medium Cond" panose="020B0606030402020204" pitchFamily="34" charset="0"/>
              <a:cs typeface="Arial" panose="020B0604020202020204" pitchFamily="34"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spTree>
    <p:extLst>
      <p:ext uri="{BB962C8B-B14F-4D97-AF65-F5344CB8AC3E}">
        <p14:creationId xmlns:p14="http://schemas.microsoft.com/office/powerpoint/2010/main" val="2643119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0070C0"/>
                </a:solidFill>
                <a:latin typeface="Franklin Gothic Demi Cond" panose="020B0706030402020204" pitchFamily="34" charset="0"/>
              </a:rPr>
              <a:t>Compliance with the standard of higher education </a:t>
            </a:r>
            <a:endParaRPr lang="uk-UA" dirty="0">
              <a:solidFill>
                <a:srgbClr val="0070C0"/>
              </a:solidFill>
              <a:latin typeface="Franklin Gothic Demi Cond" panose="020B0706030402020204" pitchFamily="34" charset="0"/>
            </a:endParaRPr>
          </a:p>
        </p:txBody>
      </p:sp>
      <p:sp>
        <p:nvSpPr>
          <p:cNvPr id="3" name="Объект 2"/>
          <p:cNvSpPr>
            <a:spLocks noGrp="1"/>
          </p:cNvSpPr>
          <p:nvPr>
            <p:ph idx="1"/>
          </p:nvPr>
        </p:nvSpPr>
        <p:spPr/>
        <p:txBody>
          <a:bodyPr/>
          <a:lstStyle/>
          <a:p>
            <a:pPr algn="just"/>
            <a:r>
              <a:rPr lang="en-US" dirty="0">
                <a:latin typeface="Franklin Gothic Medium Cond" panose="020B0606030402020204" pitchFamily="34" charset="0"/>
              </a:rPr>
              <a:t>The main requirements for the training of masters in management are defined in the standard of higher education, which is approved by the Order of the Ministry of Education and Science of </a:t>
            </a:r>
            <a:r>
              <a:rPr lang="en-US" dirty="0" smtClean="0">
                <a:latin typeface="Franklin Gothic Medium Cond" panose="020B0606030402020204" pitchFamily="34" charset="0"/>
              </a:rPr>
              <a:t>Ukraine (2019/07/10 </a:t>
            </a:r>
            <a:r>
              <a:rPr lang="en-US" dirty="0">
                <a:latin typeface="Franklin Gothic Medium Cond" panose="020B0606030402020204" pitchFamily="34" charset="0"/>
              </a:rPr>
              <a:t>№ </a:t>
            </a:r>
            <a:r>
              <a:rPr lang="en-US" dirty="0" smtClean="0">
                <a:latin typeface="Franklin Gothic Medium Cond" panose="020B0606030402020204" pitchFamily="34" charset="0"/>
              </a:rPr>
              <a:t>959)</a:t>
            </a:r>
          </a:p>
          <a:p>
            <a:pPr algn="just"/>
            <a:r>
              <a:rPr lang="en-US" dirty="0" smtClean="0">
                <a:latin typeface="Franklin Gothic Medium Cond" panose="020B0606030402020204" pitchFamily="34" charset="0"/>
              </a:rPr>
              <a:t>This </a:t>
            </a:r>
            <a:r>
              <a:rPr lang="en-US" dirty="0">
                <a:latin typeface="Franklin Gothic Medium Cond" panose="020B0606030402020204" pitchFamily="34" charset="0"/>
              </a:rPr>
              <a:t>standard is mandatory and all its requirements have been taken into account in the formation of the </a:t>
            </a:r>
            <a:r>
              <a:rPr lang="en-US" dirty="0" smtClean="0">
                <a:latin typeface="Franklin Gothic Medium Cond" panose="020B0606030402020204" pitchFamily="34" charset="0"/>
              </a:rPr>
              <a:t>EP</a:t>
            </a:r>
          </a:p>
          <a:p>
            <a:pPr algn="just"/>
            <a:r>
              <a:rPr lang="en-US" dirty="0" smtClean="0">
                <a:latin typeface="Franklin Gothic Medium Cond" panose="020B0606030402020204" pitchFamily="34" charset="0"/>
              </a:rPr>
              <a:t>During </a:t>
            </a:r>
            <a:r>
              <a:rPr lang="en-US" dirty="0">
                <a:latin typeface="Franklin Gothic Medium Cond" panose="020B0606030402020204" pitchFamily="34" charset="0"/>
              </a:rPr>
              <a:t>this internship, our team once again analyzed the requirements of the standard, compared them with the approved </a:t>
            </a:r>
            <a:r>
              <a:rPr lang="en-US" dirty="0" smtClean="0">
                <a:latin typeface="Franklin Gothic Medium Cond" panose="020B0606030402020204" pitchFamily="34" charset="0"/>
              </a:rPr>
              <a:t>EP </a:t>
            </a:r>
            <a:r>
              <a:rPr lang="en-US" dirty="0">
                <a:latin typeface="Franklin Gothic Medium Cond" panose="020B0606030402020204" pitchFamily="34" charset="0"/>
              </a:rPr>
              <a:t>and came to the conclusion that all the requirements were </a:t>
            </a:r>
            <a:r>
              <a:rPr lang="en-US" dirty="0" smtClean="0">
                <a:latin typeface="Franklin Gothic Medium Cond" panose="020B0606030402020204" pitchFamily="34" charset="0"/>
              </a:rPr>
              <a:t>met</a:t>
            </a:r>
            <a:endParaRPr lang="uk-UA" dirty="0">
              <a:latin typeface="Franklin Gothic Medium Cond" panose="020B0606030402020204" pitchFamily="34"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spTree>
    <p:extLst>
      <p:ext uri="{BB962C8B-B14F-4D97-AF65-F5344CB8AC3E}">
        <p14:creationId xmlns:p14="http://schemas.microsoft.com/office/powerpoint/2010/main" val="3326335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rgbClr val="0070C0"/>
                </a:solidFill>
                <a:latin typeface="Franklin Gothic Demi Cond" panose="020B0706030402020204" pitchFamily="34" charset="0"/>
              </a:rPr>
              <a:t>Self-assessment of OP in terms of </a:t>
            </a:r>
            <a:r>
              <a:rPr lang="en-US" dirty="0" smtClean="0">
                <a:solidFill>
                  <a:srgbClr val="0070C0"/>
                </a:solidFill>
                <a:latin typeface="Franklin Gothic Demi Cond" panose="020B0706030402020204" pitchFamily="34" charset="0"/>
              </a:rPr>
              <a:t>NAQA’s </a:t>
            </a:r>
            <a:r>
              <a:rPr lang="en-US" dirty="0">
                <a:solidFill>
                  <a:srgbClr val="0070C0"/>
                </a:solidFill>
                <a:latin typeface="Franklin Gothic Demi Cond" panose="020B0706030402020204" pitchFamily="34" charset="0"/>
              </a:rPr>
              <a:t>defined </a:t>
            </a:r>
            <a:r>
              <a:rPr lang="en-US" dirty="0" smtClean="0">
                <a:solidFill>
                  <a:srgbClr val="0070C0"/>
                </a:solidFill>
                <a:latin typeface="Franklin Gothic Demi Cond" panose="020B0706030402020204" pitchFamily="34" charset="0"/>
              </a:rPr>
              <a:t>criteria  </a:t>
            </a:r>
            <a:endParaRPr lang="uk-UA" dirty="0">
              <a:solidFill>
                <a:srgbClr val="0070C0"/>
              </a:solidFill>
              <a:latin typeface="Franklin Gothic Demi Cond" panose="020B0706030402020204" pitchFamily="34"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3794845019"/>
              </p:ext>
            </p:extLst>
          </p:nvPr>
        </p:nvGraphicFramePr>
        <p:xfrm>
          <a:off x="773372" y="1896498"/>
          <a:ext cx="10645256" cy="4268098"/>
        </p:xfrm>
        <a:graphic>
          <a:graphicData uri="http://schemas.openxmlformats.org/drawingml/2006/table">
            <a:tbl>
              <a:tblPr firstRow="1" bandRow="1">
                <a:tableStyleId>{5C22544A-7EE6-4342-B048-85BDC9FD1C3A}</a:tableStyleId>
              </a:tblPr>
              <a:tblGrid>
                <a:gridCol w="6497472">
                  <a:extLst>
                    <a:ext uri="{9D8B030D-6E8A-4147-A177-3AD203B41FA5}">
                      <a16:colId xmlns:a16="http://schemas.microsoft.com/office/drawing/2014/main" val="2561127723"/>
                    </a:ext>
                  </a:extLst>
                </a:gridCol>
                <a:gridCol w="1036946">
                  <a:extLst>
                    <a:ext uri="{9D8B030D-6E8A-4147-A177-3AD203B41FA5}">
                      <a16:colId xmlns:a16="http://schemas.microsoft.com/office/drawing/2014/main" val="1300799129"/>
                    </a:ext>
                  </a:extLst>
                </a:gridCol>
                <a:gridCol w="1036946">
                  <a:extLst>
                    <a:ext uri="{9D8B030D-6E8A-4147-A177-3AD203B41FA5}">
                      <a16:colId xmlns:a16="http://schemas.microsoft.com/office/drawing/2014/main" val="3691400701"/>
                    </a:ext>
                  </a:extLst>
                </a:gridCol>
                <a:gridCol w="1036946">
                  <a:extLst>
                    <a:ext uri="{9D8B030D-6E8A-4147-A177-3AD203B41FA5}">
                      <a16:colId xmlns:a16="http://schemas.microsoft.com/office/drawing/2014/main" val="3205788909"/>
                    </a:ext>
                  </a:extLst>
                </a:gridCol>
                <a:gridCol w="1036946">
                  <a:extLst>
                    <a:ext uri="{9D8B030D-6E8A-4147-A177-3AD203B41FA5}">
                      <a16:colId xmlns:a16="http://schemas.microsoft.com/office/drawing/2014/main" val="3578349723"/>
                    </a:ext>
                  </a:extLst>
                </a:gridCol>
              </a:tblGrid>
              <a:tr h="666246">
                <a:tc>
                  <a:txBody>
                    <a:bodyPr/>
                    <a:lstStyle/>
                    <a:p>
                      <a:pPr algn="ctr"/>
                      <a:r>
                        <a:rPr lang="en-US" sz="2000" dirty="0" smtClean="0">
                          <a:latin typeface="Franklin Gothic Medium Cond" panose="020B0606030402020204" pitchFamily="34" charset="0"/>
                        </a:rPr>
                        <a:t>Criteria</a:t>
                      </a:r>
                      <a:endParaRPr lang="uk-UA" sz="2000" dirty="0">
                        <a:latin typeface="Franklin Gothic Medium Cond" panose="020B0606030402020204" pitchFamily="34" charset="0"/>
                      </a:endParaRPr>
                    </a:p>
                  </a:txBody>
                  <a:tcPr anchor="ctr"/>
                </a:tc>
                <a:tc>
                  <a:txBody>
                    <a:bodyPr/>
                    <a:lstStyle/>
                    <a:p>
                      <a:pPr algn="ctr"/>
                      <a:r>
                        <a:rPr lang="en-US" sz="2000" kern="1200" dirty="0" smtClean="0">
                          <a:solidFill>
                            <a:schemeClr val="dk1"/>
                          </a:solidFill>
                          <a:effectLst/>
                          <a:latin typeface="Franklin Gothic Medium Cond" panose="020B0606030402020204" pitchFamily="34" charset="0"/>
                          <a:ea typeface="+mn-ea"/>
                          <a:cs typeface="+mn-cs"/>
                        </a:rPr>
                        <a:t>Level A</a:t>
                      </a:r>
                      <a:endParaRPr lang="uk-UA" sz="2000" dirty="0">
                        <a:latin typeface="Franklin Gothic Medium Cond" panose="020B0606030402020204" pitchFamily="34" charset="0"/>
                      </a:endParaRPr>
                    </a:p>
                  </a:txBody>
                  <a:tcPr anchor="ctr"/>
                </a:tc>
                <a:tc>
                  <a:txBody>
                    <a:bodyPr/>
                    <a:lstStyle/>
                    <a:p>
                      <a:pPr algn="ctr"/>
                      <a:r>
                        <a:rPr lang="en-US" sz="2000" kern="1200" dirty="0" smtClean="0">
                          <a:solidFill>
                            <a:schemeClr val="dk1"/>
                          </a:solidFill>
                          <a:effectLst/>
                          <a:latin typeface="Franklin Gothic Medium Cond" panose="020B0606030402020204" pitchFamily="34" charset="0"/>
                          <a:ea typeface="+mn-ea"/>
                          <a:cs typeface="+mn-cs"/>
                        </a:rPr>
                        <a:t>Level B</a:t>
                      </a:r>
                      <a:endParaRPr lang="uk-UA" sz="2000" dirty="0">
                        <a:latin typeface="Franklin Gothic Medium Cond" panose="020B0606030402020204" pitchFamily="34" charset="0"/>
                      </a:endParaRPr>
                    </a:p>
                  </a:txBody>
                  <a:tcPr anchor="ctr"/>
                </a:tc>
                <a:tc>
                  <a:txBody>
                    <a:bodyPr/>
                    <a:lstStyle/>
                    <a:p>
                      <a:pPr algn="ctr"/>
                      <a:r>
                        <a:rPr lang="en-US" sz="2000" kern="1200" dirty="0" smtClean="0">
                          <a:solidFill>
                            <a:schemeClr val="dk1"/>
                          </a:solidFill>
                          <a:effectLst/>
                          <a:latin typeface="Franklin Gothic Medium Cond" panose="020B0606030402020204" pitchFamily="34" charset="0"/>
                          <a:ea typeface="+mn-ea"/>
                          <a:cs typeface="+mn-cs"/>
                        </a:rPr>
                        <a:t>Level E </a:t>
                      </a:r>
                      <a:endParaRPr lang="uk-UA" sz="2000" dirty="0">
                        <a:latin typeface="Franklin Gothic Medium Cond" panose="020B0606030402020204" pitchFamily="34" charset="0"/>
                      </a:endParaRPr>
                    </a:p>
                  </a:txBody>
                  <a:tcPr anchor="ctr"/>
                </a:tc>
                <a:tc>
                  <a:txBody>
                    <a:bodyPr/>
                    <a:lstStyle/>
                    <a:p>
                      <a:pPr algn="ctr"/>
                      <a:r>
                        <a:rPr lang="en-US" sz="2000" kern="1200" dirty="0" smtClean="0">
                          <a:solidFill>
                            <a:schemeClr val="dk1"/>
                          </a:solidFill>
                          <a:effectLst/>
                          <a:latin typeface="Franklin Gothic Medium Cond" panose="020B0606030402020204" pitchFamily="34" charset="0"/>
                          <a:ea typeface="+mn-ea"/>
                          <a:cs typeface="+mn-cs"/>
                        </a:rPr>
                        <a:t>Level F</a:t>
                      </a:r>
                      <a:endParaRPr lang="uk-UA" sz="2000" dirty="0">
                        <a:latin typeface="Franklin Gothic Medium Cond" panose="020B0606030402020204" pitchFamily="34" charset="0"/>
                      </a:endParaRPr>
                    </a:p>
                  </a:txBody>
                  <a:tcPr anchor="ctr"/>
                </a:tc>
                <a:extLst>
                  <a:ext uri="{0D108BD9-81ED-4DB2-BD59-A6C34878D82A}">
                    <a16:rowId xmlns:a16="http://schemas.microsoft.com/office/drawing/2014/main" val="3786728692"/>
                  </a:ext>
                </a:extLst>
              </a:tr>
              <a:tr h="3878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Franklin Gothic Medium Cond" panose="020B0606030402020204" pitchFamily="34" charset="0"/>
                          <a:ea typeface="+mn-ea"/>
                          <a:cs typeface="+mn-cs"/>
                        </a:rPr>
                        <a:t>Projecting and Objectives of the EP</a:t>
                      </a:r>
                      <a:endParaRPr lang="uk-UA" sz="2000" dirty="0" smtClean="0">
                        <a:latin typeface="Franklin Gothic Medium Cond" panose="020B0606030402020204" pitchFamily="34" charset="0"/>
                      </a:endParaRPr>
                    </a:p>
                  </a:txBody>
                  <a:tcPr/>
                </a:tc>
                <a:tc>
                  <a:txBody>
                    <a:bodyPr/>
                    <a:lstStyle/>
                    <a:p>
                      <a:pPr algn="ctr"/>
                      <a:r>
                        <a:rPr lang="uk-UA" sz="2000" dirty="0" smtClean="0">
                          <a:latin typeface="Franklin Gothic Medium Cond" panose="020B0606030402020204" pitchFamily="34" charset="0"/>
                        </a:rPr>
                        <a:t>А</a:t>
                      </a:r>
                      <a:endParaRPr lang="uk-UA" sz="2000" dirty="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tc>
                  <a:txBody>
                    <a:bodyPr/>
                    <a:lstStyle/>
                    <a:p>
                      <a:pPr algn="ctr"/>
                      <a:endParaRPr lang="uk-UA" sz="200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extLst>
                  <a:ext uri="{0D108BD9-81ED-4DB2-BD59-A6C34878D82A}">
                    <a16:rowId xmlns:a16="http://schemas.microsoft.com/office/drawing/2014/main" val="2371778210"/>
                  </a:ext>
                </a:extLst>
              </a:tr>
              <a:tr h="411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Franklin Gothic Medium Cond" panose="020B0606030402020204" pitchFamily="34" charset="0"/>
                          <a:ea typeface="+mn-ea"/>
                          <a:cs typeface="+mn-cs"/>
                        </a:rPr>
                        <a:t>Structure and Contents of the EP</a:t>
                      </a:r>
                      <a:endParaRPr lang="uk-UA" sz="2000" dirty="0" smtClean="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tc>
                  <a:txBody>
                    <a:bodyPr/>
                    <a:lstStyle/>
                    <a:p>
                      <a:pPr algn="ctr"/>
                      <a:r>
                        <a:rPr lang="uk-UA" sz="2000" dirty="0" smtClean="0">
                          <a:latin typeface="Franklin Gothic Medium Cond" panose="020B0606030402020204" pitchFamily="34" charset="0"/>
                        </a:rPr>
                        <a:t>В</a:t>
                      </a:r>
                      <a:endParaRPr lang="uk-UA" sz="2000" dirty="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tc>
                  <a:txBody>
                    <a:bodyPr/>
                    <a:lstStyle/>
                    <a:p>
                      <a:pPr algn="ctr"/>
                      <a:endParaRPr lang="uk-UA" sz="2000">
                        <a:latin typeface="Franklin Gothic Medium Cond" panose="020B0606030402020204" pitchFamily="34" charset="0"/>
                      </a:endParaRPr>
                    </a:p>
                  </a:txBody>
                  <a:tcPr/>
                </a:tc>
                <a:extLst>
                  <a:ext uri="{0D108BD9-81ED-4DB2-BD59-A6C34878D82A}">
                    <a16:rowId xmlns:a16="http://schemas.microsoft.com/office/drawing/2014/main" val="42874279"/>
                  </a:ext>
                </a:extLst>
              </a:tr>
              <a:tr h="397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Franklin Gothic Medium Cond" panose="020B0606030402020204" pitchFamily="34" charset="0"/>
                          <a:ea typeface="+mn-ea"/>
                          <a:cs typeface="+mn-cs"/>
                        </a:rPr>
                        <a:t>Access to the EP</a:t>
                      </a:r>
                      <a:r>
                        <a:rPr lang="en-US" sz="2000" kern="1200" baseline="0" dirty="0" smtClean="0">
                          <a:solidFill>
                            <a:schemeClr val="dk1"/>
                          </a:solidFill>
                          <a:effectLst/>
                          <a:latin typeface="Franklin Gothic Medium Cond" panose="020B0606030402020204" pitchFamily="34" charset="0"/>
                          <a:ea typeface="+mn-ea"/>
                          <a:cs typeface="+mn-cs"/>
                        </a:rPr>
                        <a:t> </a:t>
                      </a:r>
                      <a:r>
                        <a:rPr lang="en-US" sz="2000" kern="1200" dirty="0" smtClean="0">
                          <a:solidFill>
                            <a:schemeClr val="dk1"/>
                          </a:solidFill>
                          <a:effectLst/>
                          <a:latin typeface="Franklin Gothic Medium Cond" panose="020B0606030402020204" pitchFamily="34" charset="0"/>
                          <a:ea typeface="+mn-ea"/>
                          <a:cs typeface="+mn-cs"/>
                        </a:rPr>
                        <a:t>and Recognition of Studying Results </a:t>
                      </a:r>
                      <a:endParaRPr lang="uk-UA" sz="2000" dirty="0" smtClean="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tc>
                  <a:txBody>
                    <a:bodyPr/>
                    <a:lstStyle/>
                    <a:p>
                      <a:pPr algn="ctr"/>
                      <a:r>
                        <a:rPr lang="uk-UA" sz="2000" dirty="0" smtClean="0">
                          <a:latin typeface="Franklin Gothic Medium Cond" panose="020B0606030402020204" pitchFamily="34" charset="0"/>
                        </a:rPr>
                        <a:t>В</a:t>
                      </a:r>
                      <a:endParaRPr lang="uk-UA" sz="2000" dirty="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tc>
                  <a:txBody>
                    <a:bodyPr/>
                    <a:lstStyle/>
                    <a:p>
                      <a:pPr algn="ctr"/>
                      <a:endParaRPr lang="uk-UA" sz="2000">
                        <a:latin typeface="Franklin Gothic Medium Cond" panose="020B0606030402020204" pitchFamily="34" charset="0"/>
                      </a:endParaRPr>
                    </a:p>
                  </a:txBody>
                  <a:tcPr/>
                </a:tc>
                <a:extLst>
                  <a:ext uri="{0D108BD9-81ED-4DB2-BD59-A6C34878D82A}">
                    <a16:rowId xmlns:a16="http://schemas.microsoft.com/office/drawing/2014/main" val="2754037741"/>
                  </a:ext>
                </a:extLst>
              </a:tr>
              <a:tr h="384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Franklin Gothic Medium Cond" panose="020B0606030402020204" pitchFamily="34" charset="0"/>
                          <a:ea typeface="+mn-ea"/>
                          <a:cs typeface="+mn-cs"/>
                        </a:rPr>
                        <a:t>Studying and Teaching on the EP</a:t>
                      </a:r>
                      <a:endParaRPr lang="uk-UA" sz="2000" dirty="0" smtClean="0">
                        <a:latin typeface="Franklin Gothic Medium Cond" panose="020B0606030402020204" pitchFamily="34" charset="0"/>
                      </a:endParaRPr>
                    </a:p>
                  </a:txBody>
                  <a:tcPr/>
                </a:tc>
                <a:tc>
                  <a:txBody>
                    <a:bodyPr/>
                    <a:lstStyle/>
                    <a:p>
                      <a:pPr algn="ctr"/>
                      <a:endParaRPr lang="uk-UA" sz="2000">
                        <a:latin typeface="Franklin Gothic Medium Cond" panose="020B0606030402020204" pitchFamily="34" charset="0"/>
                      </a:endParaRPr>
                    </a:p>
                  </a:txBody>
                  <a:tcPr/>
                </a:tc>
                <a:tc>
                  <a:txBody>
                    <a:bodyPr/>
                    <a:lstStyle/>
                    <a:p>
                      <a:pPr algn="ctr"/>
                      <a:r>
                        <a:rPr lang="uk-UA" sz="2000" dirty="0" smtClean="0">
                          <a:latin typeface="Franklin Gothic Medium Cond" panose="020B0606030402020204" pitchFamily="34" charset="0"/>
                        </a:rPr>
                        <a:t>В</a:t>
                      </a:r>
                      <a:endParaRPr lang="uk-UA" sz="2000" dirty="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tc>
                  <a:txBody>
                    <a:bodyPr/>
                    <a:lstStyle/>
                    <a:p>
                      <a:pPr algn="ctr"/>
                      <a:endParaRPr lang="uk-UA" sz="2000">
                        <a:latin typeface="Franklin Gothic Medium Cond" panose="020B0606030402020204" pitchFamily="34" charset="0"/>
                      </a:endParaRPr>
                    </a:p>
                  </a:txBody>
                  <a:tcPr/>
                </a:tc>
                <a:extLst>
                  <a:ext uri="{0D108BD9-81ED-4DB2-BD59-A6C34878D82A}">
                    <a16:rowId xmlns:a16="http://schemas.microsoft.com/office/drawing/2014/main" val="2210395874"/>
                  </a:ext>
                </a:extLst>
              </a:tr>
              <a:tr h="258021">
                <a:tc>
                  <a:txBody>
                    <a:bodyPr/>
                    <a:lstStyle/>
                    <a:p>
                      <a:r>
                        <a:rPr lang="en-US" sz="2000" kern="1200" dirty="0" smtClean="0">
                          <a:solidFill>
                            <a:schemeClr val="dk1"/>
                          </a:solidFill>
                          <a:effectLst/>
                          <a:latin typeface="Franklin Gothic Medium Cond" panose="020B0606030402020204" pitchFamily="34" charset="0"/>
                          <a:ea typeface="+mn-ea"/>
                          <a:cs typeface="+mn-cs"/>
                        </a:rPr>
                        <a:t>Evaluation Measures, Appraisal of Students, and Academic Integrity</a:t>
                      </a:r>
                      <a:endParaRPr lang="uk-UA" sz="2000" dirty="0">
                        <a:latin typeface="Franklin Gothic Medium Cond" panose="020B0606030402020204" pitchFamily="34" charset="0"/>
                      </a:endParaRPr>
                    </a:p>
                  </a:txBody>
                  <a:tcPr/>
                </a:tc>
                <a:tc>
                  <a:txBody>
                    <a:bodyPr/>
                    <a:lstStyle/>
                    <a:p>
                      <a:pPr algn="ctr"/>
                      <a:endParaRPr lang="uk-UA" sz="2000">
                        <a:latin typeface="Franklin Gothic Medium Cond" panose="020B0606030402020204" pitchFamily="34" charset="0"/>
                      </a:endParaRPr>
                    </a:p>
                  </a:txBody>
                  <a:tcPr/>
                </a:tc>
                <a:tc>
                  <a:txBody>
                    <a:bodyPr/>
                    <a:lstStyle/>
                    <a:p>
                      <a:pPr algn="ctr"/>
                      <a:r>
                        <a:rPr lang="uk-UA" sz="2000" dirty="0" smtClean="0">
                          <a:latin typeface="Franklin Gothic Medium Cond" panose="020B0606030402020204" pitchFamily="34" charset="0"/>
                        </a:rPr>
                        <a:t>В</a:t>
                      </a:r>
                      <a:endParaRPr lang="uk-UA" sz="2000" dirty="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extLst>
                  <a:ext uri="{0D108BD9-81ED-4DB2-BD59-A6C34878D82A}">
                    <a16:rowId xmlns:a16="http://schemas.microsoft.com/office/drawing/2014/main" val="3619644310"/>
                  </a:ext>
                </a:extLst>
              </a:tr>
              <a:tr h="380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Franklin Gothic Medium Cond" panose="020B0606030402020204" pitchFamily="34" charset="0"/>
                          <a:ea typeface="+mn-ea"/>
                          <a:cs typeface="+mn-cs"/>
                        </a:rPr>
                        <a:t>Human Resources </a:t>
                      </a:r>
                      <a:endParaRPr lang="uk-UA" sz="2000" dirty="0" smtClean="0">
                        <a:latin typeface="Franklin Gothic Medium Cond" panose="020B0606030402020204" pitchFamily="34" charset="0"/>
                      </a:endParaRPr>
                    </a:p>
                  </a:txBody>
                  <a:tcPr/>
                </a:tc>
                <a:tc>
                  <a:txBody>
                    <a:bodyPr/>
                    <a:lstStyle/>
                    <a:p>
                      <a:pPr algn="ctr"/>
                      <a:endParaRPr lang="uk-UA" sz="2000">
                        <a:latin typeface="Franklin Gothic Medium Cond" panose="020B0606030402020204" pitchFamily="34" charset="0"/>
                      </a:endParaRPr>
                    </a:p>
                  </a:txBody>
                  <a:tcPr/>
                </a:tc>
                <a:tc>
                  <a:txBody>
                    <a:bodyPr/>
                    <a:lstStyle/>
                    <a:p>
                      <a:pPr algn="ctr"/>
                      <a:r>
                        <a:rPr lang="uk-UA" sz="2000" dirty="0" smtClean="0">
                          <a:latin typeface="Franklin Gothic Medium Cond" panose="020B0606030402020204" pitchFamily="34" charset="0"/>
                        </a:rPr>
                        <a:t>В</a:t>
                      </a:r>
                      <a:endParaRPr lang="uk-UA" sz="2000" dirty="0">
                        <a:latin typeface="Franklin Gothic Medium Cond" panose="020B0606030402020204" pitchFamily="34" charset="0"/>
                      </a:endParaRPr>
                    </a:p>
                  </a:txBody>
                  <a:tcPr/>
                </a:tc>
                <a:tc>
                  <a:txBody>
                    <a:bodyPr/>
                    <a:lstStyle/>
                    <a:p>
                      <a:pPr algn="ctr"/>
                      <a:endParaRPr lang="uk-UA" sz="200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extLst>
                  <a:ext uri="{0D108BD9-81ED-4DB2-BD59-A6C34878D82A}">
                    <a16:rowId xmlns:a16="http://schemas.microsoft.com/office/drawing/2014/main" val="830129213"/>
                  </a:ext>
                </a:extLst>
              </a:tr>
              <a:tr h="383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Franklin Gothic Medium Cond" panose="020B0606030402020204" pitchFamily="34" charset="0"/>
                          <a:ea typeface="+mn-ea"/>
                          <a:cs typeface="+mn-cs"/>
                        </a:rPr>
                        <a:t>Educational Environment and Material Resources</a:t>
                      </a:r>
                      <a:endParaRPr lang="uk-UA" sz="2000" dirty="0" smtClean="0">
                        <a:latin typeface="Franklin Gothic Medium Cond" panose="020B0606030402020204" pitchFamily="34" charset="0"/>
                      </a:endParaRPr>
                    </a:p>
                  </a:txBody>
                  <a:tcPr/>
                </a:tc>
                <a:tc>
                  <a:txBody>
                    <a:bodyPr/>
                    <a:lstStyle/>
                    <a:p>
                      <a:pPr algn="ctr"/>
                      <a:endParaRPr lang="uk-UA" sz="2000">
                        <a:latin typeface="Franklin Gothic Medium Cond" panose="020B0606030402020204" pitchFamily="34" charset="0"/>
                      </a:endParaRPr>
                    </a:p>
                  </a:txBody>
                  <a:tcPr/>
                </a:tc>
                <a:tc>
                  <a:txBody>
                    <a:bodyPr/>
                    <a:lstStyle/>
                    <a:p>
                      <a:pPr algn="ctr"/>
                      <a:endParaRPr lang="uk-UA" sz="2000">
                        <a:latin typeface="Franklin Gothic Medium Cond" panose="020B0606030402020204" pitchFamily="34" charset="0"/>
                      </a:endParaRPr>
                    </a:p>
                  </a:txBody>
                  <a:tcPr/>
                </a:tc>
                <a:tc>
                  <a:txBody>
                    <a:bodyPr/>
                    <a:lstStyle/>
                    <a:p>
                      <a:pPr algn="ctr"/>
                      <a:r>
                        <a:rPr lang="en-US" sz="2000" dirty="0" smtClean="0">
                          <a:latin typeface="Franklin Gothic Medium Cond" panose="020B0606030402020204" pitchFamily="34" charset="0"/>
                        </a:rPr>
                        <a:t>E</a:t>
                      </a:r>
                      <a:endParaRPr lang="uk-UA" sz="2000" dirty="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extLst>
                  <a:ext uri="{0D108BD9-81ED-4DB2-BD59-A6C34878D82A}">
                    <a16:rowId xmlns:a16="http://schemas.microsoft.com/office/drawing/2014/main" val="3039146116"/>
                  </a:ext>
                </a:extLst>
              </a:tr>
              <a:tr h="414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Franklin Gothic Medium Cond" panose="020B0606030402020204" pitchFamily="34" charset="0"/>
                          <a:ea typeface="+mn-ea"/>
                          <a:cs typeface="+mn-cs"/>
                        </a:rPr>
                        <a:t>Internal Quality Assurance of the EP</a:t>
                      </a:r>
                      <a:endParaRPr lang="uk-UA" sz="2000" dirty="0" smtClean="0">
                        <a:latin typeface="Franklin Gothic Medium Cond" panose="020B0606030402020204" pitchFamily="34" charset="0"/>
                      </a:endParaRPr>
                    </a:p>
                  </a:txBody>
                  <a:tcPr/>
                </a:tc>
                <a:tc>
                  <a:txBody>
                    <a:bodyPr/>
                    <a:lstStyle/>
                    <a:p>
                      <a:pPr algn="ctr"/>
                      <a:endParaRPr lang="uk-UA" sz="2000">
                        <a:latin typeface="Franklin Gothic Medium Cond" panose="020B0606030402020204" pitchFamily="34" charset="0"/>
                      </a:endParaRPr>
                    </a:p>
                  </a:txBody>
                  <a:tcPr/>
                </a:tc>
                <a:tc>
                  <a:txBody>
                    <a:bodyPr/>
                    <a:lstStyle/>
                    <a:p>
                      <a:pPr algn="ctr"/>
                      <a:r>
                        <a:rPr lang="uk-UA" sz="2000" dirty="0" smtClean="0">
                          <a:latin typeface="Franklin Gothic Medium Cond" panose="020B0606030402020204" pitchFamily="34" charset="0"/>
                        </a:rPr>
                        <a:t>В</a:t>
                      </a:r>
                      <a:endParaRPr lang="uk-UA" sz="2000" dirty="0">
                        <a:latin typeface="Franklin Gothic Medium Cond" panose="020B0606030402020204" pitchFamily="34" charset="0"/>
                      </a:endParaRPr>
                    </a:p>
                  </a:txBody>
                  <a:tcPr/>
                </a:tc>
                <a:tc>
                  <a:txBody>
                    <a:bodyPr/>
                    <a:lstStyle/>
                    <a:p>
                      <a:pPr algn="ctr"/>
                      <a:endParaRPr lang="uk-UA" sz="200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extLst>
                  <a:ext uri="{0D108BD9-81ED-4DB2-BD59-A6C34878D82A}">
                    <a16:rowId xmlns:a16="http://schemas.microsoft.com/office/drawing/2014/main" val="1916984896"/>
                  </a:ext>
                </a:extLst>
              </a:tr>
              <a:tr h="380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Franklin Gothic Medium Cond" panose="020B0606030402020204" pitchFamily="34" charset="0"/>
                          <a:ea typeface="+mn-ea"/>
                          <a:cs typeface="+mn-cs"/>
                        </a:rPr>
                        <a:t>Transparency and Publicity</a:t>
                      </a:r>
                      <a:endParaRPr lang="uk-UA" sz="2000" dirty="0" smtClean="0">
                        <a:latin typeface="Franklin Gothic Medium Cond" panose="020B0606030402020204" pitchFamily="34" charset="0"/>
                      </a:endParaRPr>
                    </a:p>
                  </a:txBody>
                  <a:tcPr/>
                </a:tc>
                <a:tc>
                  <a:txBody>
                    <a:bodyPr/>
                    <a:lstStyle/>
                    <a:p>
                      <a:pPr algn="ctr"/>
                      <a:r>
                        <a:rPr lang="uk-UA" sz="2000" dirty="0" smtClean="0">
                          <a:latin typeface="Franklin Gothic Medium Cond" panose="020B0606030402020204" pitchFamily="34" charset="0"/>
                        </a:rPr>
                        <a:t>А</a:t>
                      </a:r>
                      <a:endParaRPr lang="uk-UA" sz="2000" dirty="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tc>
                  <a:txBody>
                    <a:bodyPr/>
                    <a:lstStyle/>
                    <a:p>
                      <a:pPr algn="ctr"/>
                      <a:endParaRPr lang="uk-UA" sz="2000">
                        <a:latin typeface="Franklin Gothic Medium Cond" panose="020B0606030402020204" pitchFamily="34" charset="0"/>
                      </a:endParaRPr>
                    </a:p>
                  </a:txBody>
                  <a:tcPr/>
                </a:tc>
                <a:tc>
                  <a:txBody>
                    <a:bodyPr/>
                    <a:lstStyle/>
                    <a:p>
                      <a:pPr algn="ctr"/>
                      <a:endParaRPr lang="uk-UA" sz="2000" dirty="0">
                        <a:latin typeface="Franklin Gothic Medium Cond" panose="020B0606030402020204" pitchFamily="34" charset="0"/>
                      </a:endParaRPr>
                    </a:p>
                  </a:txBody>
                  <a:tcPr/>
                </a:tc>
                <a:extLst>
                  <a:ext uri="{0D108BD9-81ED-4DB2-BD59-A6C34878D82A}">
                    <a16:rowId xmlns:a16="http://schemas.microsoft.com/office/drawing/2014/main" val="3197616830"/>
                  </a:ext>
                </a:extLst>
              </a:tr>
            </a:tbl>
          </a:graphicData>
        </a:graphic>
      </p:graphicFrame>
    </p:spTree>
    <p:extLst>
      <p:ext uri="{BB962C8B-B14F-4D97-AF65-F5344CB8AC3E}">
        <p14:creationId xmlns:p14="http://schemas.microsoft.com/office/powerpoint/2010/main" val="2427605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7547022" y="6370406"/>
            <a:ext cx="4644978" cy="487594"/>
          </a:xfrm>
          <a:prstGeom prst="rect">
            <a:avLst/>
          </a:prstGeom>
        </p:spPr>
      </p:pic>
      <p:graphicFrame>
        <p:nvGraphicFramePr>
          <p:cNvPr id="20" name="Схема 19"/>
          <p:cNvGraphicFramePr/>
          <p:nvPr>
            <p:extLst>
              <p:ext uri="{D42A27DB-BD31-4B8C-83A1-F6EECF244321}">
                <p14:modId xmlns:p14="http://schemas.microsoft.com/office/powerpoint/2010/main" val="2535501133"/>
              </p:ext>
            </p:extLst>
          </p:nvPr>
        </p:nvGraphicFramePr>
        <p:xfrm>
          <a:off x="284813" y="179882"/>
          <a:ext cx="7030387" cy="6535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Схема 20"/>
          <p:cNvGraphicFramePr/>
          <p:nvPr>
            <p:extLst>
              <p:ext uri="{D42A27DB-BD31-4B8C-83A1-F6EECF244321}">
                <p14:modId xmlns:p14="http://schemas.microsoft.com/office/powerpoint/2010/main" val="1137168358"/>
              </p:ext>
            </p:extLst>
          </p:nvPr>
        </p:nvGraphicFramePr>
        <p:xfrm>
          <a:off x="7779894" y="344774"/>
          <a:ext cx="4283855" cy="60256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9062436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70C0"/>
                </a:solidFill>
                <a:latin typeface="Franklin Gothic Demi Cond" panose="020B0706030402020204" pitchFamily="34" charset="0"/>
              </a:rPr>
              <a:t>Results of the stakeholder </a:t>
            </a:r>
            <a:r>
              <a:rPr lang="en-US" b="1" dirty="0" smtClean="0">
                <a:solidFill>
                  <a:srgbClr val="0070C0"/>
                </a:solidFill>
                <a:latin typeface="Franklin Gothic Demi Cond" panose="020B0706030402020204" pitchFamily="34" charset="0"/>
              </a:rPr>
              <a:t>survey: </a:t>
            </a:r>
            <a:r>
              <a:rPr lang="en-US" dirty="0" smtClean="0">
                <a:solidFill>
                  <a:srgbClr val="0070C0"/>
                </a:solidFill>
                <a:latin typeface="Franklin Gothic Demi Cond" panose="020B0706030402020204" pitchFamily="34" charset="0"/>
              </a:rPr>
              <a:t>students</a:t>
            </a:r>
            <a:endParaRPr lang="uk-UA" dirty="0">
              <a:solidFill>
                <a:srgbClr val="0070C0"/>
              </a:solidFill>
              <a:latin typeface="Franklin Gothic Demi Cond" panose="020B0706030402020204" pitchFamily="34"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graphicFrame>
        <p:nvGraphicFramePr>
          <p:cNvPr id="5" name="Диаграмма 4"/>
          <p:cNvGraphicFramePr/>
          <p:nvPr>
            <p:extLst>
              <p:ext uri="{D42A27DB-BD31-4B8C-83A1-F6EECF244321}">
                <p14:modId xmlns:p14="http://schemas.microsoft.com/office/powerpoint/2010/main" val="1729129477"/>
              </p:ext>
            </p:extLst>
          </p:nvPr>
        </p:nvGraphicFramePr>
        <p:xfrm>
          <a:off x="299804" y="1379095"/>
          <a:ext cx="11632366" cy="5171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9525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70C0"/>
                </a:solidFill>
                <a:latin typeface="Franklin Gothic Demi Cond" panose="020B0706030402020204" pitchFamily="34" charset="0"/>
              </a:rPr>
              <a:t>Results of the stakeholder survey: </a:t>
            </a:r>
            <a:r>
              <a:rPr lang="en-US" dirty="0">
                <a:solidFill>
                  <a:srgbClr val="0070C0"/>
                </a:solidFill>
                <a:latin typeface="Franklin Gothic Demi Cond" panose="020B0706030402020204" pitchFamily="34" charset="0"/>
              </a:rPr>
              <a:t>students</a:t>
            </a:r>
            <a:endParaRPr lang="uk-UA"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graphicFrame>
        <p:nvGraphicFramePr>
          <p:cNvPr id="5" name="Диаграмма 4"/>
          <p:cNvGraphicFramePr/>
          <p:nvPr>
            <p:extLst>
              <p:ext uri="{D42A27DB-BD31-4B8C-83A1-F6EECF244321}">
                <p14:modId xmlns:p14="http://schemas.microsoft.com/office/powerpoint/2010/main" val="2641291777"/>
              </p:ext>
            </p:extLst>
          </p:nvPr>
        </p:nvGraphicFramePr>
        <p:xfrm>
          <a:off x="838200" y="1573967"/>
          <a:ext cx="10359452" cy="47964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4366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1168921" cy="1325563"/>
          </a:xfrm>
        </p:spPr>
        <p:txBody>
          <a:bodyPr/>
          <a:lstStyle/>
          <a:p>
            <a:r>
              <a:rPr lang="en-US" b="1" dirty="0">
                <a:solidFill>
                  <a:srgbClr val="0070C0"/>
                </a:solidFill>
                <a:latin typeface="Franklin Gothic Demi Cond" panose="020B0706030402020204" pitchFamily="34" charset="0"/>
              </a:rPr>
              <a:t>Results of the stakeholder survey: </a:t>
            </a:r>
            <a:r>
              <a:rPr lang="en-US" b="1" dirty="0" smtClean="0">
                <a:solidFill>
                  <a:srgbClr val="0070C0"/>
                </a:solidFill>
                <a:latin typeface="Franklin Gothic Demi Cond" panose="020B0706030402020204" pitchFamily="34" charset="0"/>
              </a:rPr>
              <a:t/>
            </a:r>
            <a:br>
              <a:rPr lang="en-US" b="1" dirty="0" smtClean="0">
                <a:solidFill>
                  <a:srgbClr val="0070C0"/>
                </a:solidFill>
                <a:latin typeface="Franklin Gothic Demi Cond" panose="020B0706030402020204" pitchFamily="34" charset="0"/>
              </a:rPr>
            </a:br>
            <a:r>
              <a:rPr lang="en-US" b="1" dirty="0" smtClean="0">
                <a:solidFill>
                  <a:srgbClr val="0070C0"/>
                </a:solidFill>
                <a:latin typeface="Franklin Gothic Medium Cond" panose="020B0606030402020204" pitchFamily="34" charset="0"/>
              </a:rPr>
              <a:t>student’s suggestions</a:t>
            </a:r>
            <a:endParaRPr lang="uk-UA" b="1" dirty="0">
              <a:solidFill>
                <a:srgbClr val="0070C0"/>
              </a:solidFill>
              <a:latin typeface="Franklin Gothic Medium Cond" panose="020B0606030402020204" pitchFamily="34" charset="0"/>
            </a:endParaRPr>
          </a:p>
        </p:txBody>
      </p:sp>
      <p:sp>
        <p:nvSpPr>
          <p:cNvPr id="3" name="Объект 2"/>
          <p:cNvSpPr>
            <a:spLocks noGrp="1"/>
          </p:cNvSpPr>
          <p:nvPr>
            <p:ph idx="1"/>
          </p:nvPr>
        </p:nvSpPr>
        <p:spPr/>
        <p:txBody>
          <a:bodyPr>
            <a:normAutofit/>
          </a:bodyPr>
          <a:lstStyle/>
          <a:p>
            <a:r>
              <a:rPr lang="en-US" sz="2400" dirty="0" smtClean="0">
                <a:latin typeface="Franklin Gothic Medium Cond" panose="020B0606030402020204" pitchFamily="34" charset="0"/>
              </a:rPr>
              <a:t>More trainings and workshops, less lectures </a:t>
            </a:r>
          </a:p>
          <a:p>
            <a:r>
              <a:rPr lang="en-US" sz="2400" dirty="0">
                <a:latin typeface="Franklin Gothic Medium Cond" panose="020B0606030402020204" pitchFamily="34" charset="0"/>
              </a:rPr>
              <a:t>T</a:t>
            </a:r>
            <a:r>
              <a:rPr lang="en-US" sz="2400" dirty="0" smtClean="0">
                <a:latin typeface="Franklin Gothic Medium Cond" panose="020B0606030402020204" pitchFamily="34" charset="0"/>
              </a:rPr>
              <a:t>ake </a:t>
            </a:r>
            <a:r>
              <a:rPr lang="en-US" sz="2400" dirty="0">
                <a:latin typeface="Franklin Gothic Medium Cond" panose="020B0606030402020204" pitchFamily="34" charset="0"/>
              </a:rPr>
              <a:t>into account the needs of students </a:t>
            </a:r>
            <a:r>
              <a:rPr lang="en-US" sz="2400" dirty="0" smtClean="0">
                <a:latin typeface="Franklin Gothic Medium Cond" panose="020B0606030402020204" pitchFamily="34" charset="0"/>
              </a:rPr>
              <a:t>in improving of EP</a:t>
            </a:r>
          </a:p>
          <a:p>
            <a:r>
              <a:rPr lang="en-US" sz="2400" dirty="0" smtClean="0">
                <a:latin typeface="Franklin Gothic Medium Cond" panose="020B0606030402020204" pitchFamily="34" charset="0"/>
              </a:rPr>
              <a:t>More cooperation </a:t>
            </a:r>
            <a:r>
              <a:rPr lang="en-US" sz="2400" dirty="0">
                <a:latin typeface="Franklin Gothic Medium Cond" panose="020B0606030402020204" pitchFamily="34" charset="0"/>
              </a:rPr>
              <a:t>with private business schools and speakers </a:t>
            </a:r>
            <a:endParaRPr lang="en-US" sz="2400" dirty="0" smtClean="0">
              <a:latin typeface="Franklin Gothic Medium Cond" panose="020B0606030402020204" pitchFamily="34" charset="0"/>
            </a:endParaRPr>
          </a:p>
          <a:p>
            <a:r>
              <a:rPr lang="en-US" sz="2400" dirty="0" smtClean="0">
                <a:latin typeface="Franklin Gothic Medium Cond" panose="020B0606030402020204" pitchFamily="34" charset="0"/>
              </a:rPr>
              <a:t>Continuation </a:t>
            </a:r>
            <a:r>
              <a:rPr lang="en-US" sz="2400" dirty="0">
                <a:latin typeface="Franklin Gothic Medium Cond" panose="020B0606030402020204" pitchFamily="34" charset="0"/>
              </a:rPr>
              <a:t>of the study of foreign languages </a:t>
            </a:r>
            <a:endParaRPr lang="en-US" sz="2400" dirty="0" smtClean="0">
              <a:latin typeface="Franklin Gothic Medium Cond" panose="020B0606030402020204" pitchFamily="34" charset="0"/>
            </a:endParaRPr>
          </a:p>
          <a:p>
            <a:r>
              <a:rPr lang="en-US" sz="2400" dirty="0" smtClean="0">
                <a:latin typeface="Franklin Gothic Medium Cond" panose="020B0606030402020204" pitchFamily="34" charset="0"/>
              </a:rPr>
              <a:t>Developing of </a:t>
            </a:r>
            <a:r>
              <a:rPr lang="en-US" sz="2400" dirty="0">
                <a:latin typeface="Franklin Gothic Medium Cond" panose="020B0606030402020204" pitchFamily="34" charset="0"/>
              </a:rPr>
              <a:t>new evaluation criteria </a:t>
            </a:r>
            <a:endParaRPr lang="uk-UA" sz="2400" dirty="0">
              <a:latin typeface="Franklin Gothic Medium Cond" panose="020B0606030402020204" pitchFamily="34"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3979572" y="6370406"/>
            <a:ext cx="4644978" cy="487594"/>
          </a:xfrm>
          <a:prstGeom prst="rect">
            <a:avLst/>
          </a:prstGeom>
        </p:spPr>
      </p:pic>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55515" b="6985"/>
          <a:stretch/>
        </p:blipFill>
        <p:spPr>
          <a:xfrm>
            <a:off x="4131972" y="6522806"/>
            <a:ext cx="4644978" cy="487594"/>
          </a:xfrm>
          <a:prstGeom prst="rect">
            <a:avLst/>
          </a:prstGeom>
        </p:spPr>
      </p:pic>
    </p:spTree>
    <p:extLst>
      <p:ext uri="{BB962C8B-B14F-4D97-AF65-F5344CB8AC3E}">
        <p14:creationId xmlns:p14="http://schemas.microsoft.com/office/powerpoint/2010/main" val="230566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1525</TotalTime>
  <Words>2286</Words>
  <Application>Microsoft Office PowerPoint</Application>
  <PresentationFormat>Широкоэкранный</PresentationFormat>
  <Paragraphs>222</Paragraphs>
  <Slides>19</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19</vt:i4>
      </vt:variant>
    </vt:vector>
  </HeadingPairs>
  <TitlesOfParts>
    <vt:vector size="32" baseType="lpstr">
      <vt:lpstr>Arial</vt:lpstr>
      <vt:lpstr>Arial Black</vt:lpstr>
      <vt:lpstr>Arial Unicode MS</vt:lpstr>
      <vt:lpstr>BradleyC</vt:lpstr>
      <vt:lpstr>Calibri</vt:lpstr>
      <vt:lpstr>Calibri Light</vt:lpstr>
      <vt:lpstr>Franklin Gothic Demi</vt:lpstr>
      <vt:lpstr>Franklin Gothic Demi Cond</vt:lpstr>
      <vt:lpstr>Franklin Gothic Medium Cond</vt:lpstr>
      <vt:lpstr>Lucida Calligraphy</vt:lpstr>
      <vt:lpstr>Times New Roman</vt:lpstr>
      <vt:lpstr>Wingdings</vt:lpstr>
      <vt:lpstr>Тема Office</vt:lpstr>
      <vt:lpstr>Презентация PowerPoint</vt:lpstr>
      <vt:lpstr>Презентация PowerPoint</vt:lpstr>
      <vt:lpstr>Презентация PowerPoint</vt:lpstr>
      <vt:lpstr>Compliance with the standard of higher education </vt:lpstr>
      <vt:lpstr>Self-assessment of OP in terms of NAQA’s defined criteria  </vt:lpstr>
      <vt:lpstr>Презентация PowerPoint</vt:lpstr>
      <vt:lpstr>Results of the stakeholder survey: students</vt:lpstr>
      <vt:lpstr>Results of the stakeholder survey: students</vt:lpstr>
      <vt:lpstr>Results of the stakeholder survey:  student’s suggestions</vt:lpstr>
      <vt:lpstr>Results of the stakeholder survey: employers</vt:lpstr>
      <vt:lpstr>Results of the stakeholder survey: employers</vt:lpstr>
      <vt:lpstr>Results of the stakeholder survey:  employer’s suggestions</vt:lpstr>
      <vt:lpstr>Презентация PowerPoint</vt:lpstr>
      <vt:lpstr>Презентация PowerPoint</vt:lpstr>
      <vt:lpstr>Презентация PowerPoint</vt:lpstr>
      <vt:lpstr>Презентация PowerPoint</vt:lpstr>
      <vt:lpstr>The main directions of improving the educational program: </vt:lpstr>
      <vt:lpstr>Презентация PowerPoint</vt:lpstr>
      <vt:lpstr>OUR PROJECT TEAM</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«Удосконалення освітньої програми  Менеджмент організацій і адмініструваннЯ другого (магістерського) рівня вищої освіти</dc:title>
  <dc:creator>admin</dc:creator>
  <cp:lastModifiedBy>User Windows</cp:lastModifiedBy>
  <cp:revision>116</cp:revision>
  <dcterms:created xsi:type="dcterms:W3CDTF">2021-11-25T07:45:49Z</dcterms:created>
  <dcterms:modified xsi:type="dcterms:W3CDTF">2021-11-29T13:28:59Z</dcterms:modified>
</cp:coreProperties>
</file>